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8" r:id="rId3"/>
    <p:sldId id="269" r:id="rId4"/>
    <p:sldId id="271" r:id="rId5"/>
    <p:sldId id="315" r:id="rId6"/>
    <p:sldId id="273" r:id="rId7"/>
    <p:sldId id="311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14" r:id="rId20"/>
    <p:sldId id="276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279" r:id="rId31"/>
    <p:sldId id="280" r:id="rId32"/>
    <p:sldId id="281" r:id="rId33"/>
    <p:sldId id="282" r:id="rId34"/>
    <p:sldId id="283" r:id="rId35"/>
    <p:sldId id="286" r:id="rId36"/>
    <p:sldId id="287" r:id="rId37"/>
    <p:sldId id="293" r:id="rId38"/>
    <p:sldId id="303" r:id="rId39"/>
    <p:sldId id="305" r:id="rId40"/>
    <p:sldId id="309" r:id="rId41"/>
    <p:sldId id="338" r:id="rId42"/>
    <p:sldId id="339" r:id="rId43"/>
    <p:sldId id="345" r:id="rId44"/>
    <p:sldId id="347" r:id="rId45"/>
    <p:sldId id="277" r:id="rId46"/>
    <p:sldId id="266" r:id="rId47"/>
    <p:sldId id="350" r:id="rId48"/>
    <p:sldId id="348" r:id="rId49"/>
    <p:sldId id="351" r:id="rId50"/>
    <p:sldId id="352" r:id="rId51"/>
  </p:sldIdLst>
  <p:sldSz cx="9144000" cy="5143500" type="screen16x9"/>
  <p:notesSz cx="9866313" cy="6735763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游ゴシック" panose="020B0400000000000000" pitchFamily="50" charset="-128"/>
      <p:regular r:id="rId58"/>
      <p:bold r:id="rId59"/>
    </p:embeddedFont>
    <p:embeddedFont>
      <p:font typeface="AR Pマーカー体E" panose="040B0900000000000000" pitchFamily="50" charset="-128"/>
      <p:regular r:id="rId60"/>
    </p:embeddedFont>
    <p:embeddedFont>
      <p:font typeface="HG創英角ﾎﾟｯﾌﾟ体" panose="040B0A09000000000000" pitchFamily="49" charset="-128"/>
      <p:regular r:id="rId61"/>
    </p:embeddedFont>
    <p:embeddedFont>
      <p:font typeface="HGP創英角ﾎﾟｯﾌﾟ体" panose="040B0A00000000000000" pitchFamily="50" charset="-128"/>
      <p:regular r:id="rId62"/>
    </p:embeddedFont>
    <p:embeddedFont>
      <p:font typeface="AR P丸ゴシック体E" panose="020F0900000000000000" pitchFamily="50" charset="-128"/>
      <p:regular r:id="rId63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FFFF66"/>
    <a:srgbClr val="99FF66"/>
    <a:srgbClr val="CCECFF"/>
    <a:srgbClr val="FFCCFF"/>
    <a:srgbClr val="66FF66"/>
    <a:srgbClr val="66FF99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434" autoAdjust="0"/>
  </p:normalViewPr>
  <p:slideViewPr>
    <p:cSldViewPr>
      <p:cViewPr varScale="1">
        <p:scale>
          <a:sx n="84" d="100"/>
          <a:sy n="84" d="100"/>
        </p:scale>
        <p:origin x="96" y="1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7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4247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275981" cy="338204"/>
          </a:xfrm>
          <a:prstGeom prst="rect">
            <a:avLst/>
          </a:prstGeom>
        </p:spPr>
        <p:txBody>
          <a:bodyPr vert="horz" lIns="90749" tIns="45375" rIns="90749" bIns="4537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756" y="2"/>
            <a:ext cx="4275981" cy="338204"/>
          </a:xfrm>
          <a:prstGeom prst="rect">
            <a:avLst/>
          </a:prstGeom>
        </p:spPr>
        <p:txBody>
          <a:bodyPr vert="horz" lIns="90749" tIns="45375" rIns="90749" bIns="45375" rtlCol="0"/>
          <a:lstStyle>
            <a:lvl1pPr algn="r">
              <a:defRPr sz="1200"/>
            </a:lvl1pPr>
          </a:lstStyle>
          <a:p>
            <a:fld id="{B5E65AD8-E54D-4667-9708-E43E92E324F8}" type="datetimeFigureOut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49" tIns="45375" rIns="90749" bIns="4537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159" y="3242040"/>
            <a:ext cx="7893996" cy="2652148"/>
          </a:xfrm>
          <a:prstGeom prst="rect">
            <a:avLst/>
          </a:prstGeom>
        </p:spPr>
        <p:txBody>
          <a:bodyPr vert="horz" lIns="90749" tIns="45375" rIns="90749" bIns="45375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97561"/>
            <a:ext cx="4275981" cy="338203"/>
          </a:xfrm>
          <a:prstGeom prst="rect">
            <a:avLst/>
          </a:prstGeom>
        </p:spPr>
        <p:txBody>
          <a:bodyPr vert="horz" lIns="90749" tIns="45375" rIns="90749" bIns="4537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756" y="6397561"/>
            <a:ext cx="4275981" cy="338203"/>
          </a:xfrm>
          <a:prstGeom prst="rect">
            <a:avLst/>
          </a:prstGeom>
        </p:spPr>
        <p:txBody>
          <a:bodyPr vert="horz" lIns="90749" tIns="45375" rIns="90749" bIns="45375" rtlCol="0" anchor="b"/>
          <a:lstStyle>
            <a:lvl1pPr algn="r">
              <a:defRPr sz="1200"/>
            </a:lvl1pPr>
          </a:lstStyle>
          <a:p>
            <a:fld id="{F27B7C40-8EAD-4BFE-BC67-8D6266D2EE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2326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331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CDE-657A-4A30-B3AE-D175C0484DD5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9152-07A0-4AEA-845E-7300C4337CB9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78666-75E7-4C2A-9F35-9F724F6EAD33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56BE-0F30-4C47-A6F2-815BD1E508EF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BE83-66EC-49BE-BD64-4C03E0808621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D7-ADFD-4CB7-B6EE-77A26C3AAB96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0844A-52DF-4E4D-BA68-1EAFB86EDD41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D2F3E-FBFF-44DA-A6F9-AB40529F20DA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0513-BEDB-460C-AFFF-27A24E46A00F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0A7-D406-44F4-B76E-EBB324D8CDDD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5583-060D-410A-B06D-DD74063B110A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1E000-6E86-4841-956C-2CD58FE7B675}" type="datetime1">
              <a:rPr kumimoji="1" lang="ja-JP" altLang="en-US" smtClean="0"/>
              <a:t>2020/3/31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3B41C-2344-4144-88D5-43A525CA08E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1568367" y="538601"/>
            <a:ext cx="6048672" cy="1302048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3312101" y="1906466"/>
            <a:ext cx="2532822" cy="2690950"/>
            <a:chOff x="3312101" y="1906466"/>
            <a:chExt cx="2532822" cy="2690950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3312101" y="1906466"/>
              <a:ext cx="2532822" cy="2690950"/>
              <a:chOff x="3312101" y="1906466"/>
              <a:chExt cx="2532822" cy="2690950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12101" y="1906466"/>
                <a:ext cx="2532822" cy="2690950"/>
              </a:xfrm>
              <a:prstGeom prst="rect">
                <a:avLst/>
              </a:prstGeom>
            </p:spPr>
          </p:pic>
          <p:sp>
            <p:nvSpPr>
              <p:cNvPr id="7" name="正方形/長方形 6"/>
              <p:cNvSpPr/>
              <p:nvPr/>
            </p:nvSpPr>
            <p:spPr bwMode="white">
              <a:xfrm>
                <a:off x="3741629" y="4167643"/>
                <a:ext cx="1757281" cy="338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3889143" y="4221331"/>
                <a:ext cx="1731565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900" dirty="0" smtClean="0"/>
                  <a:t>元気とやまマスコットきときと君</a:t>
                </a:r>
                <a:endParaRPr kumimoji="1" lang="ja-JP" altLang="en-US" sz="900" dirty="0"/>
              </a:p>
            </p:txBody>
          </p:sp>
        </p:grpSp>
        <p:sp>
          <p:nvSpPr>
            <p:cNvPr id="5" name="正方形/長方形 4"/>
            <p:cNvSpPr/>
            <p:nvPr/>
          </p:nvSpPr>
          <p:spPr bwMode="white">
            <a:xfrm>
              <a:off x="3314413" y="2178902"/>
              <a:ext cx="631540" cy="199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922" y="2890421"/>
            <a:ext cx="2570088" cy="165219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76" y="2765819"/>
            <a:ext cx="2763912" cy="1776801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33674" y="4542620"/>
            <a:ext cx="2984376" cy="541967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solidFill>
                  <a:schemeClr val="tx1"/>
                </a:solidFill>
              </a:rPr>
              <a:t>富山県教育委員会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61321" y="681708"/>
            <a:ext cx="6282993" cy="108425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ja-JP" altLang="en-US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みんな</a:t>
            </a:r>
            <a:r>
              <a:rPr lang="ja-JP" altLang="en-US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で </a:t>
            </a:r>
            <a:r>
              <a:rPr kumimoji="1" lang="ja-JP" altLang="en-US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手話</a:t>
            </a:r>
            <a:r>
              <a:rPr lang="ja-JP" altLang="en-US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を 知ろう</a:t>
            </a:r>
            <a:r>
              <a:rPr lang="en-US" altLang="ja-JP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/>
            </a:r>
            <a:br>
              <a:rPr lang="en-US" altLang="ja-JP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手話</a:t>
            </a:r>
            <a:r>
              <a:rPr lang="ja-JP" altLang="en-US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を 学ぼう</a:t>
            </a:r>
            <a:endParaRPr kumimoji="1" lang="ja-JP" altLang="en-US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331012" y="62336"/>
            <a:ext cx="8343609" cy="2692462"/>
            <a:chOff x="330353" y="257791"/>
            <a:chExt cx="8343609" cy="2692462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242" y="257791"/>
              <a:ext cx="800393" cy="1203598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53" y="939508"/>
              <a:ext cx="688736" cy="1035693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635" y="843558"/>
              <a:ext cx="795327" cy="119598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410" y="1555832"/>
              <a:ext cx="755320" cy="1135819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95" y="260376"/>
              <a:ext cx="785479" cy="1181172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4314" y="1746654"/>
              <a:ext cx="800393" cy="1203599"/>
            </a:xfrm>
            <a:prstGeom prst="rect">
              <a:avLst/>
            </a:prstGeom>
          </p:spPr>
        </p:pic>
      </p:grp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07504" y="2355726"/>
            <a:ext cx="2664296" cy="2931790"/>
            <a:chOff x="107504" y="2355726"/>
            <a:chExt cx="2664296" cy="2931790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2355726"/>
              <a:ext cx="2664296" cy="2931790"/>
            </a:xfrm>
            <a:prstGeom prst="rect">
              <a:avLst/>
            </a:prstGeom>
          </p:spPr>
        </p:pic>
        <p:sp>
          <p:nvSpPr>
            <p:cNvPr id="12" name="正方形/長方形 11"/>
            <p:cNvSpPr/>
            <p:nvPr/>
          </p:nvSpPr>
          <p:spPr bwMode="white">
            <a:xfrm>
              <a:off x="611560" y="4855468"/>
              <a:ext cx="1848498" cy="368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正方形/長方形 9"/>
          <p:cNvSpPr/>
          <p:nvPr/>
        </p:nvSpPr>
        <p:spPr bwMode="white">
          <a:xfrm>
            <a:off x="128062" y="2672358"/>
            <a:ext cx="664322" cy="217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718" y="195486"/>
            <a:ext cx="8127706" cy="2499742"/>
          </a:xfrm>
          <a:prstGeom prst="wedgeEllipseCallout">
            <a:avLst>
              <a:gd name="adj1" fmla="val -21363"/>
              <a:gd name="adj2" fmla="val 66424"/>
            </a:avLst>
          </a:prstGeom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2018</a:t>
            </a:r>
            <a:r>
              <a:rPr kumimoji="1" lang="ja-JP" altLang="en-US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年（平成</a:t>
            </a:r>
            <a:r>
              <a:rPr kumimoji="1" lang="en-US" altLang="ja-JP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30</a:t>
            </a:r>
            <a:r>
              <a:rPr kumimoji="1" lang="ja-JP" altLang="en-US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年）</a:t>
            </a:r>
            <a:r>
              <a:rPr kumimoji="1" lang="en-US" altLang="ja-JP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4</a:t>
            </a:r>
            <a:r>
              <a:rPr kumimoji="1" lang="ja-JP" altLang="en-US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月</a:t>
            </a:r>
            <a:r>
              <a:rPr lang="en-US" altLang="ja-JP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</a:t>
            </a:r>
            <a:r>
              <a:rPr kumimoji="1" lang="ja-JP" altLang="en-US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日</a:t>
            </a:r>
            <a:r>
              <a:rPr kumimoji="1" lang="en-US" altLang="ja-JP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kumimoji="1" lang="en-US" altLang="ja-JP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kumimoji="1" lang="ja-JP" altLang="en-US" sz="1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　</a:t>
            </a:r>
            <a:r>
              <a:rPr kumimoji="1" lang="ja-JP" altLang="en-US" sz="1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と　　や</a:t>
            </a:r>
            <a:r>
              <a:rPr kumimoji="1" lang="ja-JP" altLang="en-US" sz="1200" dirty="0" err="1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ま</a:t>
            </a:r>
            <a:r>
              <a:rPr kumimoji="1" lang="ja-JP" altLang="en-US" sz="1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けん　　しゅ　　わ　　げん　　ご　　じょう　　</a:t>
            </a:r>
            <a:r>
              <a:rPr kumimoji="1" lang="ja-JP" altLang="en-US" sz="1200" dirty="0" err="1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れい</a:t>
            </a:r>
            <a:r>
              <a:rPr lang="en-US" altLang="ja-JP" sz="1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lang="en-US" altLang="ja-JP" sz="1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kumimoji="1" lang="en-US" altLang="ja-JP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『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富山県手話言語条例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』</a:t>
            </a:r>
            <a:r>
              <a:rPr kumimoji="1" lang="ja-JP" altLang="en-US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が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スタート</a:t>
            </a:r>
            <a:r>
              <a:rPr lang="ja-JP" altLang="en-US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した</a:t>
            </a:r>
            <a:r>
              <a:rPr kumimoji="1" lang="ja-JP" altLang="en-US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よ</a:t>
            </a:r>
            <a:r>
              <a:rPr kumimoji="1" lang="ja-JP" altLang="en-US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505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雲 2"/>
          <p:cNvSpPr/>
          <p:nvPr/>
        </p:nvSpPr>
        <p:spPr>
          <a:xfrm>
            <a:off x="1115616" y="1203598"/>
            <a:ext cx="7128792" cy="187220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779662"/>
            <a:ext cx="8229600" cy="85725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どうして</a:t>
            </a:r>
            <a:r>
              <a:rPr kumimoji="1" lang="ja-JP" altLang="en-US" sz="2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手話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言語条例が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作られ</a:t>
            </a:r>
            <a:r>
              <a:rPr kumimoji="1"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たの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84602" y="987540"/>
            <a:ext cx="874000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/>
              <a:t>２００６年　「障害者の権利に関する条約」が国連で採択され、</a:t>
            </a:r>
            <a:endParaRPr kumimoji="1" lang="en-US" altLang="ja-JP" sz="2400" dirty="0"/>
          </a:p>
          <a:p>
            <a:r>
              <a:rPr kumimoji="1" lang="ja-JP" altLang="en-US" sz="2400" dirty="0"/>
              <a:t>　　　　　　　</a:t>
            </a:r>
            <a:r>
              <a:rPr kumimoji="1" lang="en-US" altLang="ja-JP" sz="2400" dirty="0"/>
              <a:t>『</a:t>
            </a:r>
            <a:r>
              <a:rPr kumimoji="1" lang="ja-JP" altLang="en-US" sz="2400" dirty="0"/>
              <a:t>手話は言語である</a:t>
            </a:r>
            <a:r>
              <a:rPr kumimoji="1" lang="en-US" altLang="ja-JP" sz="2400" dirty="0"/>
              <a:t>』</a:t>
            </a:r>
            <a:r>
              <a:rPr kumimoji="1" lang="ja-JP" altLang="en-US" sz="2400" dirty="0"/>
              <a:t>ことが国際的に認められた。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1102" y="1929310"/>
            <a:ext cx="872350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/>
              <a:t>２０１１年　</a:t>
            </a:r>
            <a:r>
              <a:rPr kumimoji="1" lang="ja-JP" altLang="en-US" sz="2400" dirty="0" smtClean="0"/>
              <a:t>国の「</a:t>
            </a:r>
            <a:r>
              <a:rPr kumimoji="1" lang="ja-JP" altLang="en-US" sz="2400" dirty="0"/>
              <a:t>障害者基本法」で、</a:t>
            </a:r>
            <a:r>
              <a:rPr kumimoji="1" lang="en-US" altLang="ja-JP" sz="2400" dirty="0"/>
              <a:t>『</a:t>
            </a:r>
            <a:r>
              <a:rPr kumimoji="1" lang="ja-JP" altLang="en-US" sz="2400" dirty="0"/>
              <a:t>言語に手話を含む</a:t>
            </a:r>
            <a:r>
              <a:rPr kumimoji="1" lang="en-US" altLang="ja-JP" sz="2400" dirty="0"/>
              <a:t>』</a:t>
            </a:r>
            <a:r>
              <a:rPr kumimoji="1" lang="ja-JP" altLang="en-US" sz="2400" dirty="0"/>
              <a:t>と</a:t>
            </a:r>
            <a:r>
              <a:rPr kumimoji="1" lang="ja-JP" altLang="en-US" sz="2400" dirty="0" smtClean="0"/>
              <a:t>明記</a:t>
            </a:r>
            <a:endParaRPr kumimoji="1"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　　　　　</a:t>
            </a:r>
            <a:r>
              <a:rPr kumimoji="1" lang="ja-JP" altLang="en-US" sz="2400" dirty="0" smtClean="0"/>
              <a:t>された。</a:t>
            </a:r>
            <a:r>
              <a:rPr kumimoji="1" lang="ja-JP" altLang="en-US" sz="2400" dirty="0"/>
              <a:t>　　　　　　　　　　　　　　　　　　　　　　　　　　　　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1102" y="2833747"/>
            <a:ext cx="8723503" cy="1231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/>
              <a:t>２０１６年　富山県では、「障害のある人の人権を尊重し県民皆が　　　</a:t>
            </a:r>
            <a:endParaRPr kumimoji="1" lang="en-US" altLang="ja-JP" sz="2400" dirty="0"/>
          </a:p>
          <a:p>
            <a:r>
              <a:rPr kumimoji="1" lang="ja-JP" altLang="en-US" sz="2400" dirty="0"/>
              <a:t>　　　　　　　共にいきいきと輝く富山県づくり条例」が制定され、</a:t>
            </a:r>
            <a:endParaRPr kumimoji="1" lang="en-US" altLang="ja-JP" sz="2400" dirty="0"/>
          </a:p>
          <a:p>
            <a:r>
              <a:rPr kumimoji="1" lang="ja-JP" altLang="en-US" sz="2400" dirty="0"/>
              <a:t>　　　　　　　障害による差別がなくなるよう取り組んでいる。</a:t>
            </a:r>
          </a:p>
        </p:txBody>
      </p:sp>
      <p:sp>
        <p:nvSpPr>
          <p:cNvPr id="6" name="下矢印 5"/>
          <p:cNvSpPr/>
          <p:nvPr/>
        </p:nvSpPr>
        <p:spPr>
          <a:xfrm>
            <a:off x="4067944" y="4123866"/>
            <a:ext cx="972108" cy="343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35696" y="4391085"/>
            <a:ext cx="577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２０１８年　「</a:t>
            </a:r>
            <a:r>
              <a:rPr kumimoji="1" lang="ja-JP" altLang="en-US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富山県手話言語条例</a:t>
            </a:r>
            <a:r>
              <a:rPr kumimoji="1" lang="ja-JP" altLang="en-US" sz="2800" b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」</a:t>
            </a:r>
            <a:endParaRPr kumimoji="1" lang="ja-JP" altLang="en-US" sz="2800" b="1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551">
            <a:off x="97986" y="45777"/>
            <a:ext cx="1179845" cy="117984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204714" y="273639"/>
            <a:ext cx="502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これまでの 歩みを 調べて みると・・・</a:t>
            </a:r>
            <a:endParaRPr kumimoji="1" lang="ja-JP" altLang="en-US" sz="2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40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6732240" y="2863384"/>
            <a:ext cx="2339752" cy="2420848"/>
            <a:chOff x="6732240" y="2863384"/>
            <a:chExt cx="2339752" cy="2420848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240" y="2863384"/>
              <a:ext cx="2339752" cy="2420848"/>
            </a:xfrm>
            <a:prstGeom prst="rect">
              <a:avLst/>
            </a:prstGeom>
          </p:spPr>
        </p:pic>
        <p:sp>
          <p:nvSpPr>
            <p:cNvPr id="9" name="正方形/長方形 8"/>
            <p:cNvSpPr/>
            <p:nvPr/>
          </p:nvSpPr>
          <p:spPr bwMode="white">
            <a:xfrm>
              <a:off x="7090452" y="4979972"/>
              <a:ext cx="1623328" cy="304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正方形/長方形 6"/>
          <p:cNvSpPr/>
          <p:nvPr/>
        </p:nvSpPr>
        <p:spPr bwMode="white">
          <a:xfrm>
            <a:off x="6726530" y="3067055"/>
            <a:ext cx="583399" cy="179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193164"/>
            <a:ext cx="8964488" cy="2963625"/>
          </a:xfrm>
          <a:prstGeom prst="wedgeEllipseCallout">
            <a:avLst>
              <a:gd name="adj1" fmla="val 35231"/>
              <a:gd name="adj2" fmla="val 49635"/>
            </a:avLst>
          </a:prstGeo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pPr algn="l"/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『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富山県手話言語条例</a:t>
            </a:r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』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が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さ</a:t>
            </a:r>
            <a:r>
              <a:rPr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だ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められた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ことで、聞こえない 人・聞こえにくい 人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たちへ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理かいを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深め、手話言語を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広める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ため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活動が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始まって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en-US" altLang="ja-JP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kumimoji="1" lang="en-US" altLang="ja-JP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いるんだよ。</a:t>
            </a:r>
            <a:endParaRPr kumimoji="1" lang="ja-JP" altLang="en-US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6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02061" y="1253112"/>
            <a:ext cx="8568951" cy="3803511"/>
          </a:xfrm>
          <a:prstGeom prst="horizontalScroll">
            <a:avLst/>
          </a:prstGeom>
          <a:solidFill>
            <a:srgbClr val="FFFF66"/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①手話</a:t>
            </a:r>
            <a:r>
              <a:rPr kumimoji="1" lang="ja-JP" altLang="en-US" sz="2000" dirty="0" smtClean="0"/>
              <a:t>の普及</a:t>
            </a:r>
            <a:r>
              <a:rPr kumimoji="1" lang="ja-JP" altLang="en-US" sz="2000" dirty="0"/>
              <a:t>等は、</a:t>
            </a:r>
          </a:p>
          <a:p>
            <a:r>
              <a:rPr kumimoji="1" lang="ja-JP" altLang="en-US" sz="2000" dirty="0" smtClean="0"/>
              <a:t>　　・</a:t>
            </a:r>
            <a:r>
              <a:rPr kumimoji="1" lang="ja-JP" altLang="en-US" sz="2000" dirty="0"/>
              <a:t>手話</a:t>
            </a:r>
            <a:r>
              <a:rPr kumimoji="1" lang="ja-JP" altLang="en-US" sz="2000" dirty="0" smtClean="0"/>
              <a:t>が音声</a:t>
            </a:r>
            <a:r>
              <a:rPr kumimoji="1" lang="ja-JP" altLang="en-US" sz="2000" dirty="0"/>
              <a:t>言語と</a:t>
            </a:r>
            <a:r>
              <a:rPr kumimoji="1" lang="ja-JP" altLang="en-US" sz="2000" dirty="0" smtClean="0"/>
              <a:t>は違う文法を持つ言語である</a:t>
            </a:r>
            <a:r>
              <a:rPr kumimoji="1" lang="ja-JP" altLang="en-US" sz="2000" dirty="0"/>
              <a:t>こと</a:t>
            </a:r>
          </a:p>
          <a:p>
            <a:r>
              <a:rPr kumimoji="1" lang="ja-JP" altLang="en-US" sz="2000" dirty="0" smtClean="0"/>
              <a:t>　　・</a:t>
            </a:r>
            <a:r>
              <a:rPr kumimoji="1" lang="ja-JP" altLang="en-US" sz="2000" dirty="0"/>
              <a:t>手話は、ろう者</a:t>
            </a:r>
            <a:r>
              <a:rPr kumimoji="1" lang="ja-JP" altLang="en-US" sz="2000" dirty="0" smtClean="0"/>
              <a:t>が人間</a:t>
            </a:r>
            <a:r>
              <a:rPr kumimoji="1" lang="ja-JP" altLang="en-US" sz="2000" dirty="0"/>
              <a:t>と</a:t>
            </a:r>
            <a:r>
              <a:rPr kumimoji="1" lang="ja-JP" altLang="en-US" sz="2000" dirty="0" smtClean="0"/>
              <a:t>して育つ</a:t>
            </a:r>
            <a:r>
              <a:rPr kumimoji="1" lang="ja-JP" altLang="en-US" sz="2000" dirty="0"/>
              <a:t>ときに、また、</a:t>
            </a:r>
            <a:r>
              <a:rPr kumimoji="1" lang="ja-JP" altLang="en-US" sz="2000" dirty="0" smtClean="0"/>
              <a:t>知的かつ</a:t>
            </a:r>
            <a:r>
              <a:rPr kumimoji="1" lang="ja-JP" altLang="en-US" sz="2000" dirty="0"/>
              <a:t>心豊か</a:t>
            </a:r>
            <a:r>
              <a:rPr kumimoji="1" lang="ja-JP" altLang="en-US" sz="2000" dirty="0" smtClean="0"/>
              <a:t>な　　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　</a:t>
            </a:r>
            <a:r>
              <a:rPr kumimoji="1" lang="ja-JP" altLang="en-US" sz="2000" dirty="0" smtClean="0"/>
              <a:t>生活</a:t>
            </a:r>
            <a:r>
              <a:rPr kumimoji="1" lang="ja-JP" altLang="en-US" sz="2000" dirty="0"/>
              <a:t>を営むために使われていること</a:t>
            </a:r>
          </a:p>
          <a:p>
            <a:r>
              <a:rPr kumimoji="1" lang="ja-JP" altLang="en-US" sz="2000" dirty="0" smtClean="0"/>
              <a:t>　　・</a:t>
            </a:r>
            <a:r>
              <a:rPr kumimoji="1" lang="ja-JP" altLang="en-US" sz="2000" dirty="0"/>
              <a:t>明治の時代から受け継がれてきた言語活動であり</a:t>
            </a:r>
            <a:r>
              <a:rPr kumimoji="1" lang="ja-JP" altLang="en-US" sz="2000" dirty="0" smtClean="0"/>
              <a:t>、</a:t>
            </a:r>
            <a:r>
              <a:rPr kumimoji="1" lang="ja-JP" altLang="en-US" sz="2000" dirty="0"/>
              <a:t>　手話に</a:t>
            </a:r>
            <a:r>
              <a:rPr kumimoji="1" lang="ja-JP" altLang="en-US" sz="2000" dirty="0" smtClean="0"/>
              <a:t>よる　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　</a:t>
            </a:r>
            <a:r>
              <a:rPr kumimoji="1" lang="ja-JP" altLang="en-US" sz="2000" dirty="0" smtClean="0"/>
              <a:t>様々</a:t>
            </a:r>
            <a:r>
              <a:rPr kumimoji="1" lang="ja-JP" altLang="en-US" sz="2000" dirty="0"/>
              <a:t>な文化活動も行われていること</a:t>
            </a:r>
          </a:p>
          <a:p>
            <a:r>
              <a:rPr kumimoji="1" lang="ja-JP" altLang="en-US" sz="2000" dirty="0" smtClean="0"/>
              <a:t>　　これら</a:t>
            </a:r>
            <a:r>
              <a:rPr kumimoji="1" lang="ja-JP" altLang="en-US" sz="2000" dirty="0"/>
              <a:t>をよく理解して行わなければならない。</a:t>
            </a:r>
            <a:endParaRPr kumimoji="1" lang="en-US" altLang="ja-JP" sz="2000" dirty="0"/>
          </a:p>
          <a:p>
            <a:r>
              <a:rPr kumimoji="1" lang="ja-JP" altLang="en-US" sz="2000" dirty="0"/>
              <a:t>②手話の普及等は、ろう者とろう者以外の者が</a:t>
            </a:r>
            <a:r>
              <a:rPr kumimoji="1" lang="ja-JP" altLang="en-US" sz="2000" dirty="0" smtClean="0"/>
              <a:t>、お互い</a:t>
            </a:r>
            <a:r>
              <a:rPr kumimoji="1" lang="ja-JP" altLang="en-US" sz="2000" dirty="0"/>
              <a:t>に人格と個性</a:t>
            </a:r>
            <a:r>
              <a:rPr kumimoji="1" lang="ja-JP" altLang="en-US" sz="2000" dirty="0" smtClean="0"/>
              <a:t>を</a:t>
            </a:r>
            <a:endParaRPr kumimoji="1" lang="en-US" altLang="ja-JP" sz="2000" dirty="0" smtClean="0"/>
          </a:p>
          <a:p>
            <a:r>
              <a:rPr lang="ja-JP" altLang="en-US" sz="2000" dirty="0"/>
              <a:t>　　</a:t>
            </a:r>
            <a:r>
              <a:rPr kumimoji="1" lang="ja-JP" altLang="en-US" sz="2000" dirty="0" smtClean="0"/>
              <a:t>尊重し合いながら</a:t>
            </a:r>
            <a:r>
              <a:rPr kumimoji="1" lang="ja-JP" altLang="en-US" sz="2000" dirty="0"/>
              <a:t>　共生することを基本として行わなければならない。</a:t>
            </a: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323528" y="716828"/>
            <a:ext cx="8229600" cy="857250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『</a:t>
            </a:r>
            <a:r>
              <a:rPr kumimoji="1" lang="ja-JP" altLang="en-US" sz="2800" dirty="0"/>
              <a:t>富山県手話言語条例</a:t>
            </a:r>
            <a:r>
              <a:rPr kumimoji="1" lang="en-US" altLang="ja-JP" sz="2800" dirty="0"/>
              <a:t>』</a:t>
            </a:r>
            <a:r>
              <a:rPr kumimoji="1" lang="ja-JP" altLang="en-US" sz="2800" dirty="0"/>
              <a:t>の</a:t>
            </a:r>
            <a:r>
              <a:rPr kumimoji="1" lang="ja-JP" altLang="en-US" sz="2800" dirty="0" smtClean="0"/>
              <a:t>理念</a:t>
            </a:r>
            <a:r>
              <a:rPr lang="ja-JP" altLang="en-US" sz="2800" dirty="0"/>
              <a:t>（</a:t>
            </a:r>
            <a:r>
              <a:rPr kumimoji="1" lang="ja-JP" altLang="en-US" sz="2800" dirty="0" smtClean="0"/>
              <a:t>考え）と</a:t>
            </a:r>
            <a:r>
              <a:rPr kumimoji="1" lang="ja-JP" altLang="en-US" sz="2800" dirty="0"/>
              <a:t>は、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551">
            <a:off x="97986" y="45777"/>
            <a:ext cx="1179845" cy="117984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204714" y="273639"/>
            <a:ext cx="3445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くわしく</a:t>
            </a:r>
            <a:r>
              <a:rPr kumimoji="1" lang="ja-JP" altLang="en-US" sz="2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調べてみると・・・</a:t>
            </a:r>
            <a:endParaRPr kumimoji="1" lang="ja-JP" altLang="en-US" sz="2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17" name="Picture 3" descr="F:\yjimageR0QKY4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819" y="146546"/>
            <a:ext cx="827410" cy="827410"/>
          </a:xfrm>
          <a:prstGeom prst="rect">
            <a:avLst/>
          </a:prstGeom>
          <a:noFill/>
        </p:spPr>
      </p:pic>
      <p:pic>
        <p:nvPicPr>
          <p:cNvPr id="18" name="Picture 3" descr="F:\yjimageR0QKY4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678" y="484863"/>
            <a:ext cx="567680" cy="567680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5159781" y="72163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り ねん</a:t>
            </a:r>
            <a:endParaRPr kumimoji="1" lang="ja-JP" altLang="en-US" sz="12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43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yjimageR0QKY4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555052"/>
            <a:ext cx="1008112" cy="1008112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323528" y="1131590"/>
            <a:ext cx="8568952" cy="4130695"/>
          </a:xfrm>
          <a:prstGeom prst="horizontalScroll">
            <a:avLst/>
          </a:prstGeom>
          <a:solidFill>
            <a:srgbClr val="FFFF66"/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手話は、ろう者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に  とって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大切な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言語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（言葉）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で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あり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、コミュニケーション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の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方法で 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ある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こと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を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理解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しましょう。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 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聞こえない 人・聞こえにくい 人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が、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聞こえる 人と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い</a:t>
            </a: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っしょ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に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 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生活 しやすい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社会を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い</a:t>
            </a: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っしょ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に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考え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、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作って</a:t>
            </a:r>
            <a:r>
              <a:rPr kumimoji="1" lang="ja-JP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いきましょう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。</a:t>
            </a: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3200" dirty="0"/>
              <a:t>『</a:t>
            </a:r>
            <a:r>
              <a:rPr kumimoji="1" lang="ja-JP" altLang="en-US" sz="3200" dirty="0"/>
              <a:t>富山県手話言語条例</a:t>
            </a:r>
            <a:r>
              <a:rPr kumimoji="1" lang="en-US" altLang="ja-JP" sz="3200" dirty="0" smtClean="0"/>
              <a:t>』</a:t>
            </a:r>
            <a:r>
              <a:rPr kumimoji="1" lang="ja-JP" altLang="en-US" sz="3200" dirty="0" smtClean="0"/>
              <a:t>で  さだめられた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ja-JP" altLang="en-US" sz="3200" dirty="0" smtClean="0"/>
              <a:t>私たちの  役</a:t>
            </a:r>
            <a:r>
              <a:rPr lang="ja-JP" altLang="en-US" sz="3200" dirty="0" smtClean="0"/>
              <a:t>わ</a:t>
            </a:r>
            <a:r>
              <a:rPr lang="ja-JP" altLang="en-US" sz="3200" dirty="0"/>
              <a:t>り</a:t>
            </a:r>
            <a:r>
              <a:rPr kumimoji="1" lang="ja-JP" altLang="en-US" sz="3200" dirty="0" smtClean="0"/>
              <a:t>は</a:t>
            </a:r>
            <a:r>
              <a:rPr kumimoji="1" lang="ja-JP" altLang="en-US" sz="3200" dirty="0"/>
              <a:t>、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551">
            <a:off x="206507" y="44680"/>
            <a:ext cx="1179845" cy="1179845"/>
          </a:xfrm>
          <a:prstGeom prst="rect">
            <a:avLst/>
          </a:prstGeom>
        </p:spPr>
      </p:pic>
      <p:pic>
        <p:nvPicPr>
          <p:cNvPr id="12" name="Picture 3" descr="F:\yjimageR0QKY4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781633"/>
            <a:ext cx="699914" cy="699914"/>
          </a:xfrm>
          <a:prstGeom prst="rect">
            <a:avLst/>
          </a:prstGeo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3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72626" y="3369700"/>
            <a:ext cx="876487" cy="80655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335" y="2682440"/>
            <a:ext cx="807678" cy="743232"/>
          </a:xfrm>
          <a:prstGeom prst="rect">
            <a:avLst/>
          </a:prstGeom>
        </p:spPr>
      </p:pic>
      <p:pic>
        <p:nvPicPr>
          <p:cNvPr id="17" name="Picture 2" descr="C:\Users\kaori\Pictures\yjimageZTE2XI7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0498" y="3240518"/>
            <a:ext cx="745909" cy="1398671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2260706" y="791478"/>
            <a:ext cx="5551654" cy="1077218"/>
          </a:xfrm>
          <a:prstGeom prst="rect">
            <a:avLst/>
          </a:prstGeom>
          <a:solidFill>
            <a:srgbClr val="CCECFF"/>
          </a:solidFill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手話は、日本語</a:t>
            </a:r>
            <a:r>
              <a:rPr kumimoji="1" lang="ja-JP" altLang="en-US" sz="3200" dirty="0" smtClean="0"/>
              <a:t>や 英語</a:t>
            </a:r>
            <a:r>
              <a:rPr kumimoji="1" lang="ja-JP" altLang="en-US" sz="3200" dirty="0"/>
              <a:t>などと同じよう</a:t>
            </a:r>
            <a:r>
              <a:rPr kumimoji="1" lang="ja-JP" altLang="en-US" sz="3200" dirty="0" smtClean="0"/>
              <a:t>に 言語</a:t>
            </a:r>
            <a:r>
              <a:rPr kumimoji="1" lang="ja-JP" altLang="en-US" sz="3200" dirty="0"/>
              <a:t>です。</a:t>
            </a:r>
            <a:endParaRPr kumimoji="1" lang="en-US" altLang="ja-JP" sz="3200" dirty="0"/>
          </a:p>
        </p:txBody>
      </p:sp>
      <p:pic>
        <p:nvPicPr>
          <p:cNvPr id="1026" name="Picture 2" descr="F:\yjimage55P326HM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650" y="155657"/>
            <a:ext cx="718726" cy="1373362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1296131" y="145147"/>
            <a:ext cx="330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みんな知ってね！</a:t>
            </a:r>
            <a:endParaRPr lang="en-US" altLang="ja-JP" sz="32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6526" y="1761518"/>
            <a:ext cx="1728192" cy="908864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/>
              <a:t>英語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90622" y="3411001"/>
            <a:ext cx="2304256" cy="908864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中国語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93361" y="2397935"/>
            <a:ext cx="2426657" cy="908864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日本語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31072" y="2397935"/>
            <a:ext cx="1728192" cy="908864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手話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69683" y="2744169"/>
            <a:ext cx="2637884" cy="562630"/>
          </a:xfrm>
          <a:prstGeom prst="wedgeEllipseCallout">
            <a:avLst>
              <a:gd name="adj1" fmla="val -54911"/>
              <a:gd name="adj2" fmla="val -12072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Ｔｈａｎｋ　ｙｏｕ！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31071" y="4354873"/>
            <a:ext cx="1912005" cy="649188"/>
          </a:xfrm>
          <a:prstGeom prst="wedgeEllipseCallout">
            <a:avLst>
              <a:gd name="adj1" fmla="val -61672"/>
              <a:gd name="adj2" fmla="val 3943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謝　謝！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86133" y="3615260"/>
            <a:ext cx="2153645" cy="649188"/>
          </a:xfrm>
          <a:prstGeom prst="wedgeEllipseCallout">
            <a:avLst>
              <a:gd name="adj1" fmla="val -50931"/>
              <a:gd name="adj2" fmla="val -44942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ありがとう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2054" y="4354873"/>
            <a:ext cx="782264" cy="719846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717121" y="4517935"/>
            <a:ext cx="2172665" cy="609064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ja-JP" altLang="en-US" sz="2000" dirty="0">
                <a:latin typeface="+mj-ea"/>
                <a:ea typeface="+mj-ea"/>
              </a:rPr>
              <a:t>ありがとう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43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907704" y="860562"/>
            <a:ext cx="6192688" cy="1815882"/>
          </a:xfrm>
          <a:prstGeom prst="rect">
            <a:avLst/>
          </a:prstGeom>
          <a:solidFill>
            <a:srgbClr val="CCECFF"/>
          </a:solidFill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手話は、ろう者</a:t>
            </a:r>
            <a:r>
              <a:rPr kumimoji="1" lang="ja-JP" altLang="en-US" sz="2800" dirty="0" smtClean="0"/>
              <a:t>に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とって</a:t>
            </a:r>
            <a:r>
              <a:rPr kumimoji="1" lang="ja-JP" altLang="en-US" sz="2800" dirty="0"/>
              <a:t>、</a:t>
            </a:r>
            <a:endParaRPr kumimoji="1" lang="en-US" altLang="ja-JP" sz="2800" dirty="0"/>
          </a:p>
          <a:p>
            <a:r>
              <a:rPr kumimoji="1" lang="ja-JP" altLang="en-US" sz="2800" dirty="0"/>
              <a:t>さまざま</a:t>
            </a:r>
            <a:r>
              <a:rPr kumimoji="1" lang="ja-JP" altLang="en-US" sz="2800" dirty="0" smtClean="0"/>
              <a:t>な</a:t>
            </a:r>
            <a:r>
              <a:rPr kumimoji="1" lang="ja-JP" altLang="en-US" sz="1400" dirty="0" smtClean="0"/>
              <a:t>　</a:t>
            </a:r>
            <a:r>
              <a:rPr lang="ja-JP" altLang="en-US" sz="2800" dirty="0" smtClean="0"/>
              <a:t>じょうほ</a:t>
            </a:r>
            <a:r>
              <a:rPr lang="ja-JP" altLang="en-US" sz="2800" dirty="0"/>
              <a:t>う</a:t>
            </a:r>
            <a:r>
              <a:rPr kumimoji="1" lang="ja-JP" altLang="en-US" sz="2800" dirty="0" smtClean="0"/>
              <a:t>を　知ったり</a:t>
            </a:r>
            <a:r>
              <a:rPr kumimoji="1" lang="ja-JP" altLang="en-US" sz="2800" dirty="0"/>
              <a:t>、</a:t>
            </a:r>
            <a:endParaRPr kumimoji="1" lang="en-US" altLang="ja-JP" sz="2800" dirty="0"/>
          </a:p>
          <a:p>
            <a:r>
              <a:rPr kumimoji="1" lang="ja-JP" altLang="en-US" sz="2800" dirty="0"/>
              <a:t>コミュニケーション</a:t>
            </a:r>
            <a:r>
              <a:rPr kumimoji="1" lang="ja-JP" altLang="en-US" sz="2800" dirty="0" smtClean="0"/>
              <a:t>を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したり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する ため</a:t>
            </a:r>
            <a:r>
              <a:rPr kumimoji="1" lang="ja-JP" altLang="en-US" sz="2800" dirty="0"/>
              <a:t>の</a:t>
            </a:r>
            <a:endParaRPr kumimoji="1" lang="en-US" altLang="ja-JP" sz="2800" dirty="0"/>
          </a:p>
          <a:p>
            <a:r>
              <a:rPr kumimoji="1" lang="ja-JP" altLang="en-US" sz="2800" dirty="0" smtClean="0"/>
              <a:t>とても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大切な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言語です</a:t>
            </a:r>
            <a:r>
              <a:rPr kumimoji="1" lang="ja-JP" altLang="en-US" sz="2800" dirty="0"/>
              <a:t>。</a:t>
            </a:r>
            <a:endParaRPr kumimoji="1" lang="en-US" altLang="ja-JP" sz="2800" dirty="0"/>
          </a:p>
        </p:txBody>
      </p:sp>
      <p:pic>
        <p:nvPicPr>
          <p:cNvPr id="1026" name="Picture 2" descr="F:\yjimage55P326H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193" y="170839"/>
            <a:ext cx="704408" cy="1346003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1706558" y="227151"/>
            <a:ext cx="330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みんな知ってね！</a:t>
            </a:r>
            <a:endParaRPr lang="en-US" altLang="ja-JP" sz="32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3075806"/>
            <a:ext cx="1916832" cy="206769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940152" y="3226593"/>
            <a:ext cx="2304256" cy="995422"/>
          </a:xfrm>
          <a:prstGeom prst="wedgeEllipseCallout">
            <a:avLst>
              <a:gd name="adj1" fmla="val -73001"/>
              <a:gd name="adj2" fmla="val -21500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きょうの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ニュースです。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06558" y="4443958"/>
            <a:ext cx="204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2060"/>
                </a:solidFill>
              </a:rPr>
              <a:t>手話通</a:t>
            </a:r>
            <a:r>
              <a:rPr lang="ja-JP" altLang="en-US" sz="2400" dirty="0" smtClean="0">
                <a:solidFill>
                  <a:srgbClr val="002060"/>
                </a:solidFill>
              </a:rPr>
              <a:t>や</a:t>
            </a:r>
            <a:r>
              <a:rPr lang="ja-JP" altLang="en-US" sz="2400" dirty="0">
                <a:solidFill>
                  <a:srgbClr val="002060"/>
                </a:solidFill>
              </a:rPr>
              <a:t>く</a:t>
            </a:r>
            <a:r>
              <a:rPr kumimoji="1" lang="ja-JP" altLang="en-US" sz="2400" dirty="0" smtClean="0">
                <a:solidFill>
                  <a:srgbClr val="002060"/>
                </a:solidFill>
              </a:rPr>
              <a:t>者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755576" y="3075806"/>
            <a:ext cx="2257567" cy="1218091"/>
            <a:chOff x="755576" y="3075806"/>
            <a:chExt cx="2257567" cy="1218091"/>
          </a:xfrm>
        </p:grpSpPr>
        <p:sp>
          <p:nvSpPr>
            <p:cNvPr id="2" name="星 12 1"/>
            <p:cNvSpPr/>
            <p:nvPr/>
          </p:nvSpPr>
          <p:spPr>
            <a:xfrm>
              <a:off x="755576" y="3075806"/>
              <a:ext cx="2134418" cy="837781"/>
            </a:xfrm>
            <a:prstGeom prst="star1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397" y="3925409"/>
              <a:ext cx="582122" cy="368488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957895" y="3300245"/>
              <a:ext cx="2055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FF0000"/>
                  </a:solidFill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見てわかる！</a:t>
              </a:r>
            </a:p>
          </p:txBody>
        </p:sp>
      </p:grp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1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22" y="2824150"/>
            <a:ext cx="3036261" cy="147579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215073" y="866491"/>
            <a:ext cx="6768752" cy="1815882"/>
          </a:xfrm>
          <a:prstGeom prst="rect">
            <a:avLst/>
          </a:prstGeom>
          <a:solidFill>
            <a:srgbClr val="CCECFF"/>
          </a:solidFill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手話は、明治時代に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err="1" smtClean="0"/>
              <a:t>ろう</a:t>
            </a:r>
            <a:r>
              <a:rPr kumimoji="1" lang="ja-JP" altLang="en-US" sz="2800" dirty="0"/>
              <a:t>学校</a:t>
            </a:r>
            <a:r>
              <a:rPr kumimoji="1" lang="ja-JP" altLang="en-US" sz="2800" dirty="0" smtClean="0"/>
              <a:t>が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作られて、それまで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一人ぼっちだった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ろう</a:t>
            </a:r>
            <a:r>
              <a:rPr kumimoji="1" lang="ja-JP" altLang="en-US" sz="2800" dirty="0"/>
              <a:t>者</a:t>
            </a:r>
            <a:r>
              <a:rPr kumimoji="1" lang="ja-JP" altLang="en-US" sz="2800" dirty="0" smtClean="0"/>
              <a:t>が</a:t>
            </a:r>
            <a:r>
              <a:rPr lang="ja-JP" altLang="en-US" sz="1400" dirty="0" smtClean="0"/>
              <a:t>　</a:t>
            </a:r>
            <a:r>
              <a:rPr kumimoji="1" lang="ja-JP" altLang="en-US" sz="2800" dirty="0" smtClean="0"/>
              <a:t>集まる</a:t>
            </a:r>
            <a:r>
              <a:rPr kumimoji="1" lang="ja-JP" altLang="en-US" sz="2800" dirty="0"/>
              <a:t>場</a:t>
            </a:r>
            <a:r>
              <a:rPr kumimoji="1" lang="ja-JP" altLang="en-US" sz="2800" dirty="0" smtClean="0"/>
              <a:t>が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できた</a:t>
            </a:r>
            <a:r>
              <a:rPr kumimoji="1" lang="ja-JP" altLang="en-US" sz="2800" dirty="0"/>
              <a:t>こと</a:t>
            </a:r>
            <a:r>
              <a:rPr kumimoji="1" lang="ja-JP" altLang="en-US" sz="2800" dirty="0" smtClean="0"/>
              <a:t>で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生まれ</a:t>
            </a:r>
            <a:r>
              <a:rPr kumimoji="1" lang="ja-JP" altLang="en-US" sz="2800" dirty="0"/>
              <a:t>、ろう者</a:t>
            </a:r>
            <a:r>
              <a:rPr kumimoji="1" lang="ja-JP" altLang="en-US" sz="2800" dirty="0" smtClean="0"/>
              <a:t>の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間で</a:t>
            </a:r>
            <a:r>
              <a:rPr kumimoji="1" lang="ja-JP" altLang="en-US" sz="1400" dirty="0" smtClean="0"/>
              <a:t>　</a:t>
            </a:r>
            <a:endParaRPr kumimoji="1" lang="en-US" altLang="ja-JP" sz="1400" dirty="0" smtClean="0"/>
          </a:p>
          <a:p>
            <a:r>
              <a:rPr kumimoji="1" lang="ja-JP" altLang="en-US" sz="2800" dirty="0" smtClean="0"/>
              <a:t>受けつがれて きた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とても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大事な</a:t>
            </a:r>
            <a:r>
              <a:rPr kumimoji="1" lang="ja-JP" altLang="en-US" sz="1400" dirty="0" smtClean="0"/>
              <a:t>　</a:t>
            </a:r>
            <a:r>
              <a:rPr kumimoji="1" lang="ja-JP" altLang="en-US" sz="2800" dirty="0" smtClean="0"/>
              <a:t>言語です</a:t>
            </a:r>
            <a:r>
              <a:rPr kumimoji="1" lang="ja-JP" altLang="en-US" sz="2800" dirty="0"/>
              <a:t>。</a:t>
            </a:r>
            <a:endParaRPr kumimoji="1" lang="en-US" altLang="ja-JP" sz="2800" dirty="0"/>
          </a:p>
        </p:txBody>
      </p:sp>
      <p:pic>
        <p:nvPicPr>
          <p:cNvPr id="1026" name="Picture 2" descr="F:\yjimage55P326H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2960"/>
            <a:ext cx="678315" cy="1296144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1457576" y="218503"/>
            <a:ext cx="330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みんな知ってね！</a:t>
            </a:r>
            <a:endParaRPr lang="en-US" altLang="ja-JP" sz="32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35412"/>
            <a:ext cx="3655299" cy="166491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45586"/>
            <a:ext cx="3395562" cy="1294074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7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416656" y="368665"/>
            <a:ext cx="8439991" cy="2760660"/>
            <a:chOff x="420755" y="368665"/>
            <a:chExt cx="8649473" cy="2760660"/>
          </a:xfrm>
        </p:grpSpPr>
        <p:sp>
          <p:nvSpPr>
            <p:cNvPr id="5" name="雲 4"/>
            <p:cNvSpPr/>
            <p:nvPr/>
          </p:nvSpPr>
          <p:spPr>
            <a:xfrm flipH="1" flipV="1">
              <a:off x="1095472" y="368665"/>
              <a:ext cx="6370722" cy="276066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20755" y="862902"/>
              <a:ext cx="8649473" cy="2034123"/>
            </a:xfrm>
            <a:prstGeom prst="wedgeEllipseCallout">
              <a:avLst>
                <a:gd name="adj1" fmla="val 42510"/>
                <a:gd name="adj2" fmla="val 51671"/>
              </a:avLst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あなた</a:t>
              </a:r>
              <a:r>
                <a:rPr lang="ja-JP" altLang="en-US" sz="28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も</a:t>
              </a:r>
              <a:r>
                <a:rPr lang="ja-JP" altLang="en-US" sz="1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lang="ja-JP" altLang="en-US" sz="28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手話を</a:t>
              </a:r>
              <a:r>
                <a:rPr lang="ja-JP" altLang="en-US" sz="1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lang="ja-JP" altLang="en-US" sz="28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使えば</a:t>
              </a:r>
              <a:r>
                <a:rPr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、</a:t>
              </a:r>
              <a:r>
                <a:rPr lang="en-US" altLang="ja-JP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/>
              </a:r>
              <a:br>
                <a:rPr lang="en-US" altLang="ja-JP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</a:br>
              <a:r>
                <a:rPr lang="ja-JP" altLang="en-US" sz="28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聞こえない 人・聞こえにくい 人とも</a:t>
              </a:r>
              <a:endParaRPr lang="en-US" altLang="ja-JP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lang="ja-JP" altLang="en-US" sz="28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友だちに</a:t>
              </a:r>
              <a:r>
                <a:rPr lang="ja-JP" altLang="en-US" sz="1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lang="ja-JP" altLang="en-US" sz="28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なれる</a:t>
              </a:r>
              <a:r>
                <a:rPr lang="ja-JP" altLang="en-US" sz="28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よ。</a:t>
              </a:r>
              <a:endPara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1" y="164583"/>
            <a:ext cx="1224136" cy="12241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97" y="2187562"/>
            <a:ext cx="932726" cy="93272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96" y="173620"/>
            <a:ext cx="1224136" cy="122413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384" y="2870590"/>
            <a:ext cx="834479" cy="83447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4036569"/>
            <a:ext cx="1224136" cy="122413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373616"/>
            <a:ext cx="1152128" cy="115212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281" y="3202042"/>
            <a:ext cx="2572742" cy="1669055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29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aori\Pictures\img003993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779662"/>
            <a:ext cx="3139242" cy="3363838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467544" y="411510"/>
            <a:ext cx="6768752" cy="2207240"/>
          </a:xfrm>
          <a:prstGeom prst="wedgeEllipseCallout">
            <a:avLst>
              <a:gd name="adj1" fmla="val 32935"/>
              <a:gd name="adj2" fmla="val 55003"/>
            </a:avLst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みなさんは、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友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だ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ち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に</a:t>
            </a:r>
            <a:endParaRPr kumimoji="1" lang="en-US" altLang="ja-JP" sz="3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自分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思いを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どうやってつたえて</a:t>
            </a: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いる？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72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yjimageR0QKY4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2690" y="2900057"/>
            <a:ext cx="953765" cy="953765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1725816" y="1146095"/>
            <a:ext cx="6302568" cy="584775"/>
          </a:xfrm>
          <a:prstGeom prst="rect">
            <a:avLst/>
          </a:prstGeom>
          <a:solidFill>
            <a:srgbClr val="CCECFF"/>
          </a:solidFill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手話</a:t>
            </a:r>
            <a:r>
              <a:rPr lang="ja-JP" altLang="en-US" sz="3200" dirty="0"/>
              <a:t>で、</a:t>
            </a:r>
            <a:r>
              <a:rPr lang="ja-JP" altLang="en-US" sz="3200" dirty="0" smtClean="0"/>
              <a:t>お話 できたら いい</a:t>
            </a:r>
            <a:r>
              <a:rPr lang="ja-JP" altLang="en-US" sz="3200" dirty="0"/>
              <a:t>ですね。</a:t>
            </a:r>
            <a:endParaRPr kumimoji="1" lang="en-US" altLang="ja-JP" sz="3200" dirty="0"/>
          </a:p>
        </p:txBody>
      </p:sp>
      <p:pic>
        <p:nvPicPr>
          <p:cNvPr id="1026" name="Picture 2" descr="F:\yjimage55P326H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2529"/>
            <a:ext cx="648072" cy="123835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6156176" y="1992707"/>
            <a:ext cx="2304256" cy="702766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ありがとう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4472" y="3947449"/>
            <a:ext cx="2664296" cy="702766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こんにちは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38281" y="3937289"/>
            <a:ext cx="3168352" cy="702766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元気ですか？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9552" y="2050501"/>
            <a:ext cx="2016224" cy="702766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おはよう</a:t>
            </a:r>
            <a:endParaRPr kumimoji="1" lang="ja-JP" altLang="en-US" sz="2400" dirty="0"/>
          </a:p>
        </p:txBody>
      </p:sp>
      <p:sp>
        <p:nvSpPr>
          <p:cNvPr id="11" name="正方形/長方形 10"/>
          <p:cNvSpPr/>
          <p:nvPr/>
        </p:nvSpPr>
        <p:spPr>
          <a:xfrm>
            <a:off x="1792821" y="407726"/>
            <a:ext cx="3313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みんなで学ぼう！</a:t>
            </a:r>
            <a:endParaRPr lang="en-US" altLang="ja-JP" sz="32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13" name="Picture 3" descr="F:\yjimageR0QKY4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261268"/>
            <a:ext cx="611386" cy="611386"/>
          </a:xfrm>
          <a:prstGeom prst="rect">
            <a:avLst/>
          </a:prstGeom>
          <a:noFill/>
        </p:spPr>
      </p:pic>
      <p:pic>
        <p:nvPicPr>
          <p:cNvPr id="14" name="Picture 3" descr="F:\yjimageR0QKY4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42" y="2907590"/>
            <a:ext cx="827410" cy="827410"/>
          </a:xfrm>
          <a:prstGeom prst="rect">
            <a:avLst/>
          </a:prstGeom>
          <a:noFill/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905" y="2168148"/>
            <a:ext cx="2450104" cy="2417581"/>
          </a:xfrm>
          <a:prstGeom prst="rect">
            <a:avLst/>
          </a:prstGeom>
        </p:spPr>
      </p:pic>
      <p:pic>
        <p:nvPicPr>
          <p:cNvPr id="15" name="Picture 3" descr="F:\yjimageR0QKY4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3776" y="2722012"/>
            <a:ext cx="1025091" cy="1025091"/>
          </a:xfrm>
          <a:prstGeom prst="rect">
            <a:avLst/>
          </a:prstGeo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754" y="1203598"/>
            <a:ext cx="3378606" cy="38462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35696" y="241557"/>
            <a:ext cx="5091639" cy="994172"/>
          </a:xfrm>
          <a:solidFill>
            <a:srgbClr val="FFFF66"/>
          </a:solidFill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rgbClr val="00206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手話</a:t>
            </a:r>
            <a:r>
              <a:rPr kumimoji="1" lang="ja-JP" altLang="en-US" b="1" dirty="0" smtClean="0">
                <a:solidFill>
                  <a:srgbClr val="00206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 使って みよう</a:t>
            </a:r>
            <a:endParaRPr kumimoji="1" lang="ja-JP" altLang="en-US" b="1" dirty="0">
              <a:solidFill>
                <a:srgbClr val="00206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231101" y="1918637"/>
            <a:ext cx="2232248" cy="1224136"/>
            <a:chOff x="1350869" y="2100245"/>
            <a:chExt cx="2232248" cy="1224136"/>
          </a:xfrm>
        </p:grpSpPr>
        <p:sp>
          <p:nvSpPr>
            <p:cNvPr id="5" name="円形吹き出し 4"/>
            <p:cNvSpPr/>
            <p:nvPr/>
          </p:nvSpPr>
          <p:spPr>
            <a:xfrm>
              <a:off x="1350869" y="2100245"/>
              <a:ext cx="2232248" cy="1224136"/>
            </a:xfrm>
            <a:prstGeom prst="wedgeEllipseCallout">
              <a:avLst>
                <a:gd name="adj1" fmla="val 39076"/>
                <a:gd name="adj2" fmla="val 53163"/>
              </a:avLst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739440" y="2392987"/>
              <a:ext cx="1623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いっしょに</a:t>
              </a:r>
              <a:endPara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やってみてね</a:t>
              </a:r>
            </a:p>
          </p:txBody>
        </p: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7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-1286"/>
            <a:ext cx="5760640" cy="5144786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5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159059" cy="5168908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1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26" y="0"/>
            <a:ext cx="5468670" cy="514728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75" y="0"/>
            <a:ext cx="6089354" cy="5143501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895" y="0"/>
            <a:ext cx="5143652" cy="5143499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7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0"/>
            <a:ext cx="4253157" cy="514350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19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6279"/>
            <a:ext cx="5013764" cy="5143499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34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5" y="1923678"/>
            <a:ext cx="9171877" cy="28307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6" y="195486"/>
            <a:ext cx="9145016" cy="141061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376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16" y="1069829"/>
            <a:ext cx="2354263" cy="213479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344" y="1081962"/>
            <a:ext cx="1609588" cy="211053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029650" y="483518"/>
            <a:ext cx="791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002060"/>
                </a:solidFill>
              </a:rPr>
              <a:t>話す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7824" y="483518"/>
            <a:ext cx="197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2060"/>
                </a:solidFill>
              </a:rPr>
              <a:t>手紙やメール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pic>
        <p:nvPicPr>
          <p:cNvPr id="8" name="Picture 2" descr="C:\Users\kaori\Pictures\img0039932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667" y="1918752"/>
            <a:ext cx="2400040" cy="2571750"/>
          </a:xfrm>
          <a:prstGeom prst="rect">
            <a:avLst/>
          </a:prstGeom>
          <a:noFill/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827584" y="3468796"/>
            <a:ext cx="5184576" cy="1306602"/>
          </a:xfrm>
          <a:prstGeom prst="wedgeEllipseCallout">
            <a:avLst>
              <a:gd name="adj1" fmla="val 58638"/>
              <a:gd name="adj2" fmla="val -47288"/>
            </a:avLst>
          </a:prstGeom>
          <a:ln w="38100">
            <a:solidFill>
              <a:srgbClr val="00B05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いろいろ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方ほうが</a:t>
            </a:r>
            <a:endParaRPr lang="en-US" altLang="ja-JP" sz="3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あるんだね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88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ori\Pictures\img003993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484" y="2196714"/>
            <a:ext cx="2750036" cy="2946786"/>
          </a:xfrm>
          <a:prstGeom prst="rect">
            <a:avLst/>
          </a:prstGeom>
          <a:noFill/>
        </p:spPr>
      </p:pic>
      <p:grpSp>
        <p:nvGrpSpPr>
          <p:cNvPr id="6" name="グループ化 5"/>
          <p:cNvGrpSpPr/>
          <p:nvPr/>
        </p:nvGrpSpPr>
        <p:grpSpPr>
          <a:xfrm>
            <a:off x="179512" y="216187"/>
            <a:ext cx="8676456" cy="2771913"/>
            <a:chOff x="179512" y="216187"/>
            <a:chExt cx="8676456" cy="2771913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683568" y="915566"/>
              <a:ext cx="7885384" cy="1569660"/>
            </a:xfrm>
            <a:prstGeom prst="rect">
              <a:avLst/>
            </a:prstGeom>
            <a:noFill/>
            <a:ln w="38100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聞こえない 人・聞こえにくい 人と</a:t>
              </a:r>
              <a:r>
                <a:rPr kumimoji="1" lang="ja-JP" altLang="en-US" sz="16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kumimoji="1" lang="ja-JP" altLang="en-US" sz="32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いっしょに</a:t>
              </a:r>
              <a:r>
                <a:rPr kumimoji="1" lang="ja-JP" altLang="en-US" sz="16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kumimoji="1" lang="ja-JP" altLang="en-US" sz="32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遊んだり</a:t>
              </a:r>
              <a:r>
                <a:rPr kumimoji="1" lang="ja-JP" altLang="en-US" sz="16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kumimoji="1" lang="ja-JP" altLang="en-US" sz="32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勉強したり</a:t>
              </a:r>
              <a:r>
                <a:rPr kumimoji="1" lang="ja-JP" altLang="en-US" sz="16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kumimoji="1" lang="ja-JP" altLang="en-US" sz="32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する ときに</a:t>
              </a:r>
              <a:r>
                <a:rPr kumimoji="1" lang="ja-JP" altLang="en-US" sz="16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kumimoji="1" lang="ja-JP" altLang="en-US" sz="32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気を</a:t>
              </a:r>
              <a:r>
                <a:rPr kumimoji="1" lang="ja-JP" altLang="en-US" sz="16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endParaRPr kumimoji="1" lang="en-US" altLang="ja-JP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r>
                <a:rPr kumimoji="1" lang="ja-JP" altLang="en-US" sz="32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つけたら</a:t>
              </a:r>
              <a:r>
                <a:rPr kumimoji="1" lang="ja-JP" altLang="en-US" sz="16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kumimoji="1" lang="ja-JP" altLang="en-US" sz="32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いい ことが</a:t>
              </a:r>
              <a:r>
                <a:rPr kumimoji="1" lang="ja-JP" altLang="en-US" sz="16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kumimoji="1" lang="ja-JP" altLang="en-US" sz="32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ある</a:t>
              </a:r>
              <a:r>
                <a:rPr kumimoji="1" lang="ja-JP" altLang="en-US" sz="32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よ。</a:t>
              </a:r>
              <a:endParaRPr kumimoji="1" lang="en-US" altLang="ja-JP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</p:txBody>
        </p:sp>
        <p:sp>
          <p:nvSpPr>
            <p:cNvPr id="3" name="円形吹き出し 2"/>
            <p:cNvSpPr/>
            <p:nvPr/>
          </p:nvSpPr>
          <p:spPr>
            <a:xfrm>
              <a:off x="179512" y="216187"/>
              <a:ext cx="8676456" cy="2771913"/>
            </a:xfrm>
            <a:prstGeom prst="wedgeEllipseCallout">
              <a:avLst>
                <a:gd name="adj1" fmla="val 25394"/>
                <a:gd name="adj2" fmla="val 625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5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39552" y="443315"/>
            <a:ext cx="3888432" cy="1831728"/>
          </a:xfr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こんなと</a:t>
            </a:r>
            <a:r>
              <a:rPr kumimoji="1" lang="ja-JP" altLang="en-US" dirty="0" smtClean="0"/>
              <a:t>き ある</a:t>
            </a:r>
            <a:r>
              <a:rPr kumimoji="1" lang="ja-JP" altLang="en-US" dirty="0"/>
              <a:t>ね。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/>
              <a:t>どうして？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/>
              <a:t>どう</a:t>
            </a:r>
            <a:r>
              <a:rPr kumimoji="1" lang="ja-JP" altLang="en-US" dirty="0" smtClean="0"/>
              <a:t>したら いい</a:t>
            </a:r>
            <a:r>
              <a:rPr kumimoji="1" lang="ja-JP" altLang="en-US" dirty="0"/>
              <a:t>？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919" y="954093"/>
            <a:ext cx="3571875" cy="329326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32441" y="2028422"/>
            <a:ext cx="187604" cy="2466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68757" y="2834293"/>
            <a:ext cx="116462" cy="175829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04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547664" y="267494"/>
            <a:ext cx="6106561" cy="1035151"/>
          </a:xfrm>
        </p:spPr>
        <p:txBody>
          <a:bodyPr>
            <a:normAutofit/>
          </a:bodyPr>
          <a:lstStyle/>
          <a:p>
            <a:r>
              <a:rPr kumimoji="1" lang="ja-JP" altLang="en-US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あっ、○○ちゃんだ！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90" y="1158629"/>
            <a:ext cx="2621363" cy="3897937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3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92546"/>
            <a:ext cx="7416824" cy="172819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○○ちゃん、おはよう！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284983"/>
            <a:ext cx="2819918" cy="365037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40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290629"/>
            <a:ext cx="8229600" cy="857250"/>
          </a:xfrm>
        </p:spPr>
        <p:txBody>
          <a:bodyPr/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えっ、行っちゃった・・・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06" y="1491630"/>
            <a:ext cx="925531" cy="137625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" b="5528"/>
          <a:stretch/>
        </p:blipFill>
        <p:spPr>
          <a:xfrm flipH="1">
            <a:off x="2978323" y="1347614"/>
            <a:ext cx="2208955" cy="379588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147361" y="1491631"/>
            <a:ext cx="2768456" cy="2304256"/>
            <a:chOff x="993201" y="483517"/>
            <a:chExt cx="3794821" cy="302433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3201" y="483517"/>
              <a:ext cx="3794821" cy="3024337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691680" y="1059583"/>
              <a:ext cx="2880320" cy="1564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50"/>
                </a:spcBef>
              </a:pPr>
              <a:r>
                <a:rPr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○○ちゃん、</a:t>
              </a:r>
              <a:endParaRPr lang="en-US" altLang="ja-JP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pPr>
                <a:lnSpc>
                  <a:spcPct val="90000"/>
                </a:lnSpc>
                <a:spcBef>
                  <a:spcPts val="750"/>
                </a:spcBef>
              </a:pPr>
              <a:r>
                <a:rPr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おこってるのかな・・・</a:t>
              </a: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70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419872" y="237362"/>
            <a:ext cx="5122912" cy="85725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聞こえなかった だけ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なの。</a:t>
            </a: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1"/>
          </p:nvPr>
        </p:nvSpPr>
        <p:spPr>
          <a:xfrm>
            <a:off x="722091" y="1851670"/>
            <a:ext cx="3633886" cy="244827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sz="7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補聴器</a:t>
            </a: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</a:t>
            </a:r>
            <a:r>
              <a:rPr kumimoji="1" lang="ja-JP" altLang="en-US" sz="37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つけて</a:t>
            </a:r>
            <a:r>
              <a:rPr kumimoji="1" lang="ja-JP" altLang="en-US" sz="7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いても、</a:t>
            </a:r>
            <a:endParaRPr kumimoji="1" lang="en-US" altLang="ja-JP" sz="7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後ろ</a:t>
            </a:r>
            <a:r>
              <a:rPr kumimoji="1" lang="ja-JP" altLang="en-US" sz="7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から</a:t>
            </a: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</a:t>
            </a:r>
            <a:r>
              <a:rPr kumimoji="1" lang="ja-JP" altLang="en-US" sz="37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声</a:t>
            </a:r>
            <a:r>
              <a:rPr kumimoji="1" lang="ja-JP" altLang="en-US" sz="7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</a:t>
            </a: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、場所に　</a:t>
            </a:r>
            <a:endParaRPr kumimoji="1" lang="en-US" altLang="ja-JP" sz="7400" dirty="0" smtClean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よっては</a:t>
            </a:r>
            <a:r>
              <a:rPr kumimoji="1" lang="ja-JP" altLang="en-US" sz="37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聞き取れない　</a:t>
            </a:r>
            <a:endParaRPr kumimoji="1" lang="en-US" altLang="ja-JP" sz="7400" dirty="0" smtClean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ことが</a:t>
            </a:r>
            <a:r>
              <a:rPr kumimoji="1" lang="ja-JP" altLang="en-US" sz="37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あるんだ。</a:t>
            </a:r>
            <a:endParaRPr lang="en-US" altLang="ja-JP" sz="7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顔が</a:t>
            </a:r>
            <a:r>
              <a:rPr kumimoji="1" lang="ja-JP" altLang="en-US" sz="37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見える</a:t>
            </a:r>
            <a:r>
              <a:rPr kumimoji="1" lang="ja-JP" altLang="en-US" sz="7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と</a:t>
            </a: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、聞き取り　</a:t>
            </a:r>
            <a:endParaRPr kumimoji="1" lang="en-US" altLang="ja-JP" sz="7400" dirty="0" smtClean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7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やすいよ。</a:t>
            </a:r>
            <a:endParaRPr kumimoji="1" lang="en-US" altLang="ja-JP" sz="7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08" y="1438311"/>
            <a:ext cx="3233807" cy="3491290"/>
          </a:xfrm>
          <a:prstGeom prst="rect">
            <a:avLst/>
          </a:prstGeom>
        </p:spPr>
      </p:pic>
      <p:sp>
        <p:nvSpPr>
          <p:cNvPr id="10" name="円形吹き出し 9"/>
          <p:cNvSpPr/>
          <p:nvPr/>
        </p:nvSpPr>
        <p:spPr>
          <a:xfrm>
            <a:off x="67739" y="1438311"/>
            <a:ext cx="4651554" cy="3318232"/>
          </a:xfrm>
          <a:prstGeom prst="wedgeEllipseCallout">
            <a:avLst>
              <a:gd name="adj1" fmla="val 65143"/>
              <a:gd name="adj2" fmla="val 26796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251520" y="250611"/>
            <a:ext cx="2674640" cy="879871"/>
          </a:xfrm>
          <a:prstGeom prst="rect">
            <a:avLst/>
          </a:prstGeom>
          <a:solidFill>
            <a:srgbClr val="66FF66"/>
          </a:solidFill>
          <a:effectLst>
            <a:softEdge rad="1016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 smtClean="0"/>
              <a:t>本当は･･･</a:t>
            </a:r>
            <a:endParaRPr lang="ja-JP" altLang="en-US" sz="36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27584" y="1833614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err="1" smtClean="0"/>
              <a:t>ほちょ</a:t>
            </a:r>
            <a:r>
              <a:rPr lang="ja-JP" altLang="en-US" sz="1200" dirty="0" smtClean="0"/>
              <a:t>う</a:t>
            </a:r>
            <a:r>
              <a:rPr lang="ja-JP" altLang="en-US" sz="1200" dirty="0"/>
              <a:t>き</a:t>
            </a:r>
            <a:endParaRPr kumimoji="1" lang="ja-JP" altLang="en-US" sz="1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80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uiExpand="1" build="p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12517" y="1134584"/>
            <a:ext cx="3247723" cy="3681122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01502" y="396036"/>
            <a:ext cx="6702896" cy="85725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まわり</a:t>
            </a:r>
            <a:r>
              <a:rPr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に 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お友だち</a:t>
            </a:r>
            <a:r>
              <a:rPr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が いたら</a:t>
            </a:r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、</a:t>
            </a:r>
            <a:endParaRPr kumimoji="1" lang="ja-JP" altLang="en-US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1"/>
          </p:nvPr>
        </p:nvSpPr>
        <p:spPr>
          <a:xfrm>
            <a:off x="758938" y="1498982"/>
            <a:ext cx="3318002" cy="29523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altLang="ja-JP" sz="3000" dirty="0"/>
          </a:p>
          <a:p>
            <a:pPr marL="0" indent="0">
              <a:buNone/>
            </a:pPr>
            <a:r>
              <a:rPr lang="ja-JP" altLang="en-US" sz="3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かた</a:t>
            </a: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</a:t>
            </a:r>
            <a:r>
              <a:rPr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ポンポンと</a:t>
            </a:r>
            <a:endParaRPr lang="en-US" altLang="ja-JP" sz="3000" dirty="0" smtClean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軽く</a:t>
            </a:r>
            <a:r>
              <a:rPr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たたいて</a:t>
            </a:r>
            <a:endParaRPr lang="ja-JP" altLang="en-US" sz="3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</a:t>
            </a:r>
            <a:r>
              <a:rPr lang="ja-JP" altLang="en-US" sz="3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よ</a:t>
            </a: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んで</a:t>
            </a:r>
            <a:r>
              <a:rPr lang="ja-JP" altLang="en-US" sz="3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いるよ。」</a:t>
            </a:r>
            <a:endParaRPr lang="en-US" altLang="ja-JP" sz="3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と</a:t>
            </a:r>
            <a:r>
              <a:rPr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教えて</a:t>
            </a:r>
            <a:r>
              <a:rPr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くれる</a:t>
            </a:r>
            <a:r>
              <a:rPr lang="ja-JP" altLang="en-US" sz="3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と、</a:t>
            </a:r>
            <a:endParaRPr lang="en-US" altLang="ja-JP" sz="3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lang="ja-JP" altLang="en-US" sz="3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気</a:t>
            </a: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が</a:t>
            </a:r>
            <a:r>
              <a:rPr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つく ことが</a:t>
            </a:r>
            <a:endParaRPr lang="en-US" altLang="ja-JP" sz="3000" dirty="0" smtClean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marL="0" indent="0">
              <a:buNone/>
            </a:pPr>
            <a:r>
              <a:rPr lang="ja-JP" altLang="en-US" sz="3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できるんだ。</a:t>
            </a:r>
            <a:endParaRPr lang="ja-JP" altLang="en-US" sz="3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71" y="2323803"/>
            <a:ext cx="2047057" cy="2535056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3448" r="14303" b="22249"/>
          <a:stretch/>
        </p:blipFill>
        <p:spPr>
          <a:xfrm>
            <a:off x="6385311" y="2101957"/>
            <a:ext cx="2301489" cy="2685072"/>
          </a:xfr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73450" y="3345929"/>
            <a:ext cx="162545" cy="245402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C71A0A9-2B1A-4DA4-A61D-262CE157AFD9}"/>
              </a:ext>
            </a:extLst>
          </p:cNvPr>
          <p:cNvCxnSpPr/>
          <p:nvPr/>
        </p:nvCxnSpPr>
        <p:spPr>
          <a:xfrm flipH="1">
            <a:off x="5899882" y="3626490"/>
            <a:ext cx="288032" cy="3961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124277BA-C63B-4F4B-A959-195F8B43828F}"/>
              </a:ext>
            </a:extLst>
          </p:cNvPr>
          <p:cNvCxnSpPr/>
          <p:nvPr/>
        </p:nvCxnSpPr>
        <p:spPr>
          <a:xfrm flipH="1">
            <a:off x="5863878" y="3476626"/>
            <a:ext cx="72008" cy="32413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635B94B-D341-476C-A2A6-DE717CF60782}"/>
              </a:ext>
            </a:extLst>
          </p:cNvPr>
          <p:cNvCxnSpPr>
            <a:cxnSpLocks/>
          </p:cNvCxnSpPr>
          <p:nvPr/>
        </p:nvCxnSpPr>
        <p:spPr>
          <a:xfrm flipH="1">
            <a:off x="5900990" y="3998870"/>
            <a:ext cx="303429" cy="17362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B21E7B-E03D-4286-8B64-B79311A3AF47}"/>
              </a:ext>
            </a:extLst>
          </p:cNvPr>
          <p:cNvSpPr txBox="1"/>
          <p:nvPr/>
        </p:nvSpPr>
        <p:spPr>
          <a:xfrm>
            <a:off x="6033190" y="2651981"/>
            <a:ext cx="84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ポン</a:t>
            </a:r>
          </a:p>
          <a:p>
            <a:r>
              <a:rPr kumimoji="1" lang="ja-JP" altLang="en-US" dirty="0"/>
              <a:t>　ポン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2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92" y="2297429"/>
            <a:ext cx="4286250" cy="24145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591" y="2021170"/>
            <a:ext cx="2857500" cy="28575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373" y="1574073"/>
            <a:ext cx="819488" cy="894193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19256" cy="1351863"/>
          </a:xfrm>
          <a:solidFill>
            <a:srgbClr val="FFCCFF"/>
          </a:solidFill>
          <a:ln>
            <a:noFill/>
          </a:ln>
        </p:spPr>
        <p:txBody>
          <a:bodyPr>
            <a:noAutofit/>
          </a:bodyPr>
          <a:lstStyle/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校内放送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 音声に よる</a:t>
            </a:r>
            <a:r>
              <a:rPr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 </a:t>
            </a:r>
            <a:r>
              <a:rPr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連らく内よ</a:t>
            </a:r>
            <a:r>
              <a:rPr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う</a:t>
            </a:r>
            <a:r>
              <a:rPr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は分からない ことが 多い</a:t>
            </a:r>
            <a:r>
              <a:rPr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です。</a:t>
            </a:r>
            <a:endParaRPr kumimoji="1" lang="ja-JP" altLang="en-US" sz="36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cxnSp>
        <p:nvCxnSpPr>
          <p:cNvPr id="11" name="曲線コネクタ 10"/>
          <p:cNvCxnSpPr/>
          <p:nvPr/>
        </p:nvCxnSpPr>
        <p:spPr>
          <a:xfrm>
            <a:off x="3486861" y="1910443"/>
            <a:ext cx="3224182" cy="386987"/>
          </a:xfrm>
          <a:prstGeom prst="curvedConnector3">
            <a:avLst>
              <a:gd name="adj1" fmla="val 44834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曲線コネクタ 11"/>
          <p:cNvCxnSpPr/>
          <p:nvPr/>
        </p:nvCxnSpPr>
        <p:spPr>
          <a:xfrm>
            <a:off x="3486861" y="2111284"/>
            <a:ext cx="1865730" cy="847454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3685385" y="1708437"/>
            <a:ext cx="3334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？</a:t>
            </a:r>
            <a:r>
              <a:rPr lang="ja-JP" altLang="en-US" sz="21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？へ？</a:t>
            </a:r>
            <a:r>
              <a:rPr lang="ja-JP" altLang="en-US" sz="2100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じに</a:t>
            </a:r>
            <a:endParaRPr lang="en-US" altLang="ja-JP" sz="21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1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あつまってください。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3827" y="2874236"/>
            <a:ext cx="111941" cy="16900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18509" y="2874236"/>
            <a:ext cx="111941" cy="16900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90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205978"/>
            <a:ext cx="8640960" cy="1645691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聞こえにくい 人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は、補聴器など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</a:t>
            </a:r>
            <a:r>
              <a:rPr kumimoji="1" lang="ja-JP" altLang="en-US" sz="1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つけて いて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も</a:t>
            </a:r>
            <a:r>
              <a:rPr kumimoji="1" lang="en-US" altLang="ja-JP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kumimoji="1" lang="en-US" altLang="ja-JP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なかなか</a:t>
            </a:r>
            <a:r>
              <a:rPr kumimoji="1" lang="ja-JP" altLang="en-US" sz="1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聞き取れない</a:t>
            </a:r>
            <a:r>
              <a:rPr kumimoji="1" lang="ja-JP" altLang="en-US" sz="1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ことが</a:t>
            </a:r>
            <a:r>
              <a:rPr kumimoji="1" lang="ja-JP" altLang="en-US" sz="1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あります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503" y="1851669"/>
            <a:ext cx="2456337" cy="301391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995686"/>
            <a:ext cx="2255007" cy="2437846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9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173"/>
            <a:ext cx="8229600" cy="1218275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分からなくて、何度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も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聞き返す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こと</a:t>
            </a: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が</a:t>
            </a:r>
            <a:r>
              <a:rPr kumimoji="1" lang="en-US" altLang="ja-JP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kumimoji="1" lang="en-US" altLang="ja-JP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あるけれど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、おこらずに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教えて</a:t>
            </a: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ね。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242" y="1872402"/>
            <a:ext cx="2727734" cy="304774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0" y="1744025"/>
            <a:ext cx="2456854" cy="33643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47864" y="3090677"/>
            <a:ext cx="267094" cy="403245"/>
          </a:xfrm>
          <a:prstGeom prst="rect">
            <a:avLst/>
          </a:prstGeom>
        </p:spPr>
      </p:pic>
      <p:sp>
        <p:nvSpPr>
          <p:cNvPr id="8" name="ドーナツ 7"/>
          <p:cNvSpPr/>
          <p:nvPr/>
        </p:nvSpPr>
        <p:spPr>
          <a:xfrm>
            <a:off x="7133151" y="3198937"/>
            <a:ext cx="840764" cy="904330"/>
          </a:xfrm>
          <a:prstGeom prst="donu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4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aori\Pictures\img003993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245" y="2035759"/>
            <a:ext cx="2779202" cy="2978039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611560" y="411510"/>
            <a:ext cx="7992887" cy="1341656"/>
          </a:xfrm>
          <a:prstGeom prst="wedgeEllipseCallout">
            <a:avLst>
              <a:gd name="adj1" fmla="val 17648"/>
              <a:gd name="adj2" fmla="val 86203"/>
            </a:avLst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聞こえない 人や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聞こえにくい 人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どうして いると</a:t>
            </a:r>
            <a:r>
              <a:rPr kumimoji="1" lang="ja-JP" altLang="en-US" sz="1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思う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？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2144040"/>
            <a:ext cx="3312368" cy="248108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70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7562" y="205978"/>
            <a:ext cx="8028893" cy="1429668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大事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連ら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く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、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書いて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つ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た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えると、聞き</a:t>
            </a:r>
            <a:r>
              <a:rPr lang="en-US" altLang="ja-JP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lang="en-US" altLang="ja-JP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まちがいや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聞き落としが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なく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つ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た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わります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。</a:t>
            </a:r>
            <a:endParaRPr kumimoji="1" lang="ja-JP" altLang="en-US" sz="3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ドーナツ 4"/>
          <p:cNvSpPr/>
          <p:nvPr/>
        </p:nvSpPr>
        <p:spPr>
          <a:xfrm>
            <a:off x="6957105" y="2618307"/>
            <a:ext cx="840764" cy="904330"/>
          </a:xfrm>
          <a:prstGeom prst="donu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2609397" y="1635646"/>
            <a:ext cx="3925205" cy="3674553"/>
            <a:chOff x="2483850" y="1131590"/>
            <a:chExt cx="3925205" cy="3674553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850" y="1131590"/>
              <a:ext cx="3925205" cy="3674553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5816" y="2419151"/>
              <a:ext cx="195086" cy="294531"/>
            </a:xfrm>
            <a:prstGeom prst="rect">
              <a:avLst/>
            </a:prstGeom>
          </p:spPr>
        </p:pic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76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43608" y="392547"/>
            <a:ext cx="7344816" cy="857250"/>
          </a:xfrm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ざ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つ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音が 多い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と</a:t>
            </a: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、話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 聞き取れません</a:t>
            </a: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26" y="1354948"/>
            <a:ext cx="2979849" cy="263716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24" y="2001895"/>
            <a:ext cx="3549740" cy="291966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2" t="8639" b="24319"/>
          <a:stretch/>
        </p:blipFill>
        <p:spPr>
          <a:xfrm>
            <a:off x="2185098" y="3380704"/>
            <a:ext cx="148024" cy="223478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1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8159" y="235150"/>
            <a:ext cx="7085019" cy="857250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教室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が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ザワザワ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している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だけ</a:t>
            </a: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でも、</a:t>
            </a:r>
            <a:r>
              <a:rPr kumimoji="1" lang="en-US" altLang="ja-JP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kumimoji="1" lang="en-US" altLang="ja-JP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話</a:t>
            </a:r>
            <a:r>
              <a:rPr kumimoji="1"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聞き取り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にくく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なります</a:t>
            </a:r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。</a:t>
            </a:r>
            <a:endParaRPr kumimoji="1" lang="ja-JP" altLang="en-US" sz="3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27" y="1779813"/>
            <a:ext cx="2468860" cy="287076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79" y="1779813"/>
            <a:ext cx="2468860" cy="28707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70" y="1779812"/>
            <a:ext cx="2468860" cy="287076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8"/>
          <a:stretch/>
        </p:blipFill>
        <p:spPr>
          <a:xfrm>
            <a:off x="6491375" y="1427073"/>
            <a:ext cx="1208346" cy="11518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1" y="1350332"/>
            <a:ext cx="1617578" cy="4670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40" y="2509661"/>
            <a:ext cx="1617578" cy="46707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1" y="1350332"/>
            <a:ext cx="1617578" cy="46707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89" y="2297387"/>
            <a:ext cx="1617578" cy="46707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63" y="3350869"/>
            <a:ext cx="1617578" cy="46707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2" y="3362336"/>
            <a:ext cx="1617578" cy="46707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2" t="8639" b="24319"/>
          <a:stretch/>
        </p:blipFill>
        <p:spPr>
          <a:xfrm flipH="1">
            <a:off x="7259864" y="2157789"/>
            <a:ext cx="104247" cy="15738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2" t="8639" b="24319"/>
          <a:stretch/>
        </p:blipFill>
        <p:spPr>
          <a:xfrm>
            <a:off x="6821761" y="2157790"/>
            <a:ext cx="102494" cy="154740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9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5616" y="308195"/>
            <a:ext cx="6707088" cy="857250"/>
          </a:xfrm>
          <a:solidFill>
            <a:srgbClr val="FFCCFF"/>
          </a:solidFill>
        </p:spPr>
        <p:txBody>
          <a:bodyPr>
            <a:normAutofit/>
          </a:bodyPr>
          <a:lstStyle/>
          <a:p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小さな 声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は、分かりにくいです。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76" y="1545091"/>
            <a:ext cx="2378869" cy="32146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25" y="1046970"/>
            <a:ext cx="4010410" cy="4210930"/>
          </a:xfrm>
          <a:prstGeom prst="rect">
            <a:avLst/>
          </a:prstGeom>
        </p:spPr>
      </p:pic>
      <p:sp>
        <p:nvSpPr>
          <p:cNvPr id="5" name="雲形吹き出し 4"/>
          <p:cNvSpPr/>
          <p:nvPr/>
        </p:nvSpPr>
        <p:spPr>
          <a:xfrm>
            <a:off x="2769708" y="2619375"/>
            <a:ext cx="553769" cy="511936"/>
          </a:xfrm>
          <a:prstGeom prst="cloudCallout">
            <a:avLst>
              <a:gd name="adj1" fmla="val -65920"/>
              <a:gd name="adj2" fmla="val -298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・・・</a:t>
            </a:r>
            <a:endParaRPr lang="en-US" altLang="ja-JP" sz="13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ja-JP" alt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・・・</a:t>
            </a:r>
            <a:endParaRPr lang="en-US" altLang="ja-JP" sz="13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0066" y="2472109"/>
            <a:ext cx="256780" cy="387673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77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205979"/>
            <a:ext cx="8784976" cy="857250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近くで、顔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 見て、</a:t>
            </a:r>
            <a:r>
              <a:rPr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ふつ</a:t>
            </a:r>
            <a:r>
              <a:rPr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う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に</a:t>
            </a:r>
            <a:r>
              <a:rPr kumimoji="1" lang="ja-JP" altLang="en-US" sz="1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話して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ください。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1" y="1106220"/>
            <a:ext cx="2870686" cy="393102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3883"/>
            <a:ext cx="2643188" cy="2857500"/>
          </a:xfrm>
          <a:prstGeom prst="rect">
            <a:avLst/>
          </a:prstGeom>
        </p:spPr>
      </p:pic>
      <p:sp>
        <p:nvSpPr>
          <p:cNvPr id="6" name="ドーナツ 5"/>
          <p:cNvSpPr/>
          <p:nvPr/>
        </p:nvSpPr>
        <p:spPr>
          <a:xfrm>
            <a:off x="888393" y="1418983"/>
            <a:ext cx="607722" cy="609799"/>
          </a:xfrm>
          <a:prstGeom prst="donu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5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9692"/>
            <a:ext cx="8784976" cy="49303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7664" y="2067693"/>
            <a:ext cx="5904656" cy="85725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一番</a:t>
            </a:r>
            <a:r>
              <a:rPr kumimoji="1" lang="ja-JP" altLang="en-US" sz="2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大切な</a:t>
            </a:r>
            <a:r>
              <a:rPr kumimoji="1" lang="ja-JP" altLang="en-US" sz="2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こと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は・・・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467544" y="1419622"/>
            <a:ext cx="7988229" cy="2649222"/>
            <a:chOff x="330353" y="257791"/>
            <a:chExt cx="8343609" cy="269246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242" y="257791"/>
              <a:ext cx="800393" cy="1203598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53" y="939508"/>
              <a:ext cx="688736" cy="1035693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635" y="843558"/>
              <a:ext cx="795327" cy="119598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410" y="1555832"/>
              <a:ext cx="755320" cy="1135819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95" y="260376"/>
              <a:ext cx="785479" cy="1181172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4314" y="1746654"/>
              <a:ext cx="800393" cy="1203599"/>
            </a:xfrm>
            <a:prstGeom prst="rect">
              <a:avLst/>
            </a:prstGeom>
          </p:spPr>
        </p:pic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0213" y="2285485"/>
            <a:ext cx="2268058" cy="2787775"/>
            <a:chOff x="20213" y="2285485"/>
            <a:chExt cx="2268058" cy="2787775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13" y="2285485"/>
              <a:ext cx="2268058" cy="2787775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 bwMode="white">
            <a:xfrm>
              <a:off x="464214" y="4700179"/>
              <a:ext cx="1573586" cy="368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正方形/長方形 11"/>
          <p:cNvSpPr/>
          <p:nvPr/>
        </p:nvSpPr>
        <p:spPr bwMode="white">
          <a:xfrm>
            <a:off x="0" y="2508133"/>
            <a:ext cx="565523" cy="217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213" y="300710"/>
            <a:ext cx="9036496" cy="1800200"/>
          </a:xfrm>
          <a:prstGeom prst="wedgeEllipseCallout">
            <a:avLst>
              <a:gd name="adj1" fmla="val -35589"/>
              <a:gd name="adj2" fmla="val 62323"/>
            </a:avLst>
          </a:prstGeom>
          <a:ln w="57150">
            <a:solidFill>
              <a:srgbClr val="FF66FF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聞こえない 人の</a:t>
            </a:r>
            <a:r>
              <a:rPr kumimoji="1" lang="ja-JP" altLang="en-US" sz="2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気持ちを</a:t>
            </a:r>
            <a:r>
              <a:rPr kumimoji="1" lang="ja-JP" altLang="en-US" sz="2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知りつたえたいと</a:t>
            </a:r>
            <a:r>
              <a:rPr kumimoji="1" lang="ja-JP" altLang="en-US" sz="2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思う</a:t>
            </a:r>
            <a:r>
              <a:rPr kumimoji="1" lang="ja-JP" altLang="en-US" sz="2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4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気持</a:t>
            </a:r>
            <a:r>
              <a:rPr lang="ja-JP" altLang="en-US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ち</a:t>
            </a:r>
            <a:r>
              <a:rPr kumimoji="1" lang="ja-JP" altLang="en-US" sz="40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だよ</a:t>
            </a:r>
            <a:endParaRPr kumimoji="1" lang="ja-JP" altLang="en-US" sz="4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806760" y="2018271"/>
            <a:ext cx="6462475" cy="3423838"/>
            <a:chOff x="2806760" y="2018271"/>
            <a:chExt cx="6462475" cy="3423838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760" y="2018271"/>
              <a:ext cx="6462475" cy="3423838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3662804" y="2787774"/>
              <a:ext cx="47503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身ぶりも</a:t>
              </a:r>
              <a:r>
                <a:rPr lang="ja-JP" altLang="en-US" sz="12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使い、文字を　</a:t>
              </a:r>
              <a:endParaRPr lang="en-US" altLang="ja-JP" sz="2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pPr algn="ctr"/>
              <a:r>
                <a:rPr lang="ja-JP" altLang="en-US" sz="2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空書き</a:t>
              </a:r>
              <a:r>
                <a:rPr lang="ja-JP" altLang="en-US" sz="12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したり</a:t>
              </a:r>
              <a:r>
                <a:rPr lang="ja-JP" altLang="en-US" sz="2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、おぼえた</a:t>
              </a:r>
              <a:r>
                <a:rPr lang="ja-JP" altLang="en-US" sz="12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手話を　使ってみるなど</a:t>
              </a:r>
              <a:r>
                <a:rPr lang="ja-JP" altLang="en-US" sz="2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、できる</a:t>
              </a:r>
              <a:r>
                <a:rPr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endParaRPr lang="en-US" altLang="ja-JP" sz="24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endParaRPr>
            </a:p>
            <a:p>
              <a:pPr algn="ctr"/>
              <a:r>
                <a:rPr lang="ja-JP" altLang="en-US" sz="2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方</a:t>
              </a:r>
              <a:r>
                <a:rPr lang="ja-JP" altLang="en-US" sz="2400" dirty="0" err="1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ほ</a:t>
              </a:r>
              <a:r>
                <a:rPr lang="ja-JP" altLang="en-US" sz="2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うで</a:t>
              </a:r>
              <a:r>
                <a:rPr lang="ja-JP" altLang="en-US" sz="12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　</a:t>
              </a:r>
              <a:r>
                <a:rPr lang="ja-JP" altLang="en-US" sz="2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つ</a:t>
              </a:r>
              <a:r>
                <a:rPr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た</a:t>
              </a:r>
              <a:r>
                <a:rPr lang="ja-JP" altLang="en-US" sz="2400" dirty="0" smtClean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えよう</a:t>
              </a:r>
              <a:r>
                <a:rPr lang="ja-JP" altLang="en-US" sz="2400" dirty="0">
                  <a:latin typeface="AR P丸ゴシック体E" panose="020F0900000000000000" pitchFamily="50" charset="-128"/>
                  <a:ea typeface="AR P丸ゴシック体E" panose="020F0900000000000000" pitchFamily="50" charset="-128"/>
                </a:rPr>
                <a:t>！</a:t>
              </a: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9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209977" y="3075806"/>
            <a:ext cx="2807080" cy="1938992"/>
          </a:xfrm>
          <a:prstGeom prst="roundRect">
            <a:avLst/>
          </a:prstGeom>
          <a:solidFill>
            <a:srgbClr val="FF99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横巻き 6"/>
          <p:cNvSpPr/>
          <p:nvPr/>
        </p:nvSpPr>
        <p:spPr>
          <a:xfrm>
            <a:off x="392063" y="32697"/>
            <a:ext cx="8315859" cy="1578688"/>
          </a:xfrm>
          <a:prstGeom prst="horizontalScroll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D9AD3A6-D899-47D5-8660-D387C1EB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50260"/>
            <a:ext cx="6719394" cy="857250"/>
          </a:xfrm>
        </p:spPr>
        <p:txBody>
          <a:bodyPr>
            <a:normAutofit/>
          </a:bodyPr>
          <a:lstStyle/>
          <a:p>
            <a:r>
              <a:rPr kumimoji="1" lang="ja-JP" altLang="en-US" sz="3600" dirty="0"/>
              <a:t>声</a:t>
            </a:r>
            <a:r>
              <a:rPr kumimoji="1" lang="ja-JP" altLang="en-US" sz="3600" dirty="0" smtClean="0"/>
              <a:t>を　出さないで　会話</a:t>
            </a:r>
            <a:r>
              <a:rPr kumimoji="1" lang="ja-JP" altLang="en-US" sz="3600" dirty="0"/>
              <a:t>してみよう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4222" y="181067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AR Pマーカー体E" panose="040B0900000000000000" pitchFamily="50" charset="-128"/>
                <a:ea typeface="AR Pマーカー体E" panose="040B0900000000000000" pitchFamily="50" charset="-128"/>
              </a:rPr>
              <a:t>やってみよう①</a:t>
            </a:r>
            <a:endParaRPr kumimoji="1" lang="ja-JP" altLang="en-US" sz="2800" dirty="0">
              <a:latin typeface="AR Pマーカー体E" panose="040B0900000000000000" pitchFamily="50" charset="-128"/>
              <a:ea typeface="AR Pマーカー体E" panose="040B09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09977" y="3159926"/>
            <a:ext cx="31691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/>
              <a:t>声</a:t>
            </a:r>
            <a:r>
              <a:rPr lang="ja-JP" altLang="en-US" sz="2400" dirty="0" smtClean="0"/>
              <a:t>を</a:t>
            </a:r>
            <a:r>
              <a:rPr lang="ja-JP" altLang="en-US" sz="1200" dirty="0" smtClean="0"/>
              <a:t>　</a:t>
            </a:r>
            <a:r>
              <a:rPr lang="ja-JP" altLang="en-US" sz="2400" dirty="0" smtClean="0"/>
              <a:t>出さないで 口の</a:t>
            </a:r>
            <a:r>
              <a:rPr lang="ja-JP" altLang="en-US" sz="1200" dirty="0" smtClean="0"/>
              <a:t>　</a:t>
            </a:r>
            <a:r>
              <a:rPr lang="ja-JP" altLang="en-US" sz="2400" dirty="0" smtClean="0"/>
              <a:t>動き</a:t>
            </a:r>
            <a:r>
              <a:rPr lang="ja-JP" altLang="en-US" sz="2400" dirty="0"/>
              <a:t>だけ</a:t>
            </a:r>
            <a:r>
              <a:rPr lang="ja-JP" altLang="en-US" sz="2400" dirty="0" smtClean="0"/>
              <a:t>で 話を</a:t>
            </a:r>
            <a:r>
              <a:rPr lang="ja-JP" altLang="en-US" sz="1200" dirty="0" smtClean="0"/>
              <a:t>　</a:t>
            </a:r>
            <a:r>
              <a:rPr lang="ja-JP" altLang="en-US" sz="2400" dirty="0" smtClean="0"/>
              <a:t>して　みましょう。</a:t>
            </a:r>
            <a:endParaRPr lang="en-US" altLang="ja-JP" sz="2400" dirty="0" smtClean="0"/>
          </a:p>
          <a:p>
            <a:r>
              <a:rPr lang="ja-JP" altLang="en-US" sz="2400" dirty="0" smtClean="0"/>
              <a:t>どんな</a:t>
            </a:r>
            <a:r>
              <a:rPr lang="ja-JP" altLang="en-US" sz="1200" dirty="0" smtClean="0"/>
              <a:t>　</a:t>
            </a:r>
            <a:r>
              <a:rPr lang="ja-JP" altLang="en-US" sz="2400" dirty="0"/>
              <a:t>気持</a:t>
            </a:r>
            <a:r>
              <a:rPr lang="ja-JP" altLang="en-US" sz="2400" dirty="0" smtClean="0"/>
              <a:t>ちに</a:t>
            </a:r>
            <a:r>
              <a:rPr lang="ja-JP" altLang="en-US" sz="2400" dirty="0"/>
              <a:t> </a:t>
            </a:r>
            <a:r>
              <a:rPr lang="ja-JP" altLang="en-US" sz="2400" dirty="0" smtClean="0"/>
              <a:t>なるかな？</a:t>
            </a:r>
            <a:endParaRPr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57" y="1491630"/>
            <a:ext cx="3065869" cy="3975586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 bwMode="white">
          <a:xfrm>
            <a:off x="5268096" y="2942884"/>
            <a:ext cx="771924" cy="17280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56" y="1592626"/>
            <a:ext cx="3084292" cy="355087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31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横巻き 12"/>
          <p:cNvSpPr/>
          <p:nvPr/>
        </p:nvSpPr>
        <p:spPr>
          <a:xfrm>
            <a:off x="392063" y="32697"/>
            <a:ext cx="8315859" cy="1578688"/>
          </a:xfrm>
          <a:prstGeom prst="horizontalScroll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223" y="510231"/>
            <a:ext cx="8229600" cy="857250"/>
          </a:xfrm>
        </p:spPr>
        <p:txBody>
          <a:bodyPr>
            <a:normAutofit/>
          </a:bodyPr>
          <a:lstStyle/>
          <a:p>
            <a:r>
              <a:rPr lang="ja-JP" altLang="en-US" sz="2700" dirty="0" smtClean="0"/>
              <a:t>ヘッドホンなどを</a:t>
            </a:r>
            <a:r>
              <a:rPr lang="ja-JP" altLang="en-US" sz="1200" dirty="0" smtClean="0"/>
              <a:t>　</a:t>
            </a:r>
            <a:r>
              <a:rPr lang="ja-JP" altLang="en-US" sz="2700" dirty="0" smtClean="0"/>
              <a:t>つけて</a:t>
            </a:r>
            <a:r>
              <a:rPr lang="ja-JP" altLang="en-US" sz="1200" dirty="0" smtClean="0"/>
              <a:t>　</a:t>
            </a:r>
            <a:r>
              <a:rPr lang="ja-JP" altLang="en-US" sz="2700" dirty="0" smtClean="0"/>
              <a:t>話し合いに</a:t>
            </a:r>
            <a:r>
              <a:rPr lang="ja-JP" altLang="en-US" sz="1200" dirty="0" smtClean="0"/>
              <a:t>　</a:t>
            </a:r>
            <a:r>
              <a:rPr lang="ja-JP" altLang="en-US" sz="2700" dirty="0" err="1" smtClean="0"/>
              <a:t>さん</a:t>
            </a:r>
            <a:r>
              <a:rPr lang="ja-JP" altLang="en-US" sz="2700" dirty="0"/>
              <a:t>か</a:t>
            </a:r>
            <a:r>
              <a:rPr lang="ja-JP" altLang="en-US" sz="2700" dirty="0" smtClean="0"/>
              <a:t>して</a:t>
            </a:r>
            <a:r>
              <a:rPr lang="ja-JP" altLang="en-US" sz="2700" dirty="0"/>
              <a:t>みよう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43" y="1670312"/>
            <a:ext cx="3509010" cy="350901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9"/>
          <a:stretch/>
        </p:blipFill>
        <p:spPr>
          <a:xfrm>
            <a:off x="5780619" y="2110681"/>
            <a:ext cx="1300367" cy="282178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9"/>
          <a:stretch/>
        </p:blipFill>
        <p:spPr>
          <a:xfrm>
            <a:off x="1935957" y="2013926"/>
            <a:ext cx="1218724" cy="282178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1" r="26112" b="33759"/>
          <a:stretch/>
        </p:blipFill>
        <p:spPr>
          <a:xfrm>
            <a:off x="3898278" y="1574222"/>
            <a:ext cx="1011008" cy="135695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6" y="1836623"/>
            <a:ext cx="1206416" cy="1336748"/>
          </a:xfrm>
          <a:prstGeom prst="rect">
            <a:avLst/>
          </a:prstGeom>
        </p:spPr>
      </p:pic>
      <p:sp>
        <p:nvSpPr>
          <p:cNvPr id="10" name="雲形吹き出し 9"/>
          <p:cNvSpPr/>
          <p:nvPr/>
        </p:nvSpPr>
        <p:spPr>
          <a:xfrm>
            <a:off x="5037022" y="1470530"/>
            <a:ext cx="1031547" cy="888643"/>
          </a:xfrm>
          <a:prstGeom prst="cloudCallout">
            <a:avLst>
              <a:gd name="adj1" fmla="val -56267"/>
              <a:gd name="adj2" fmla="val 30746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dirty="0">
                <a:solidFill>
                  <a:schemeClr val="tx1"/>
                </a:solidFill>
              </a:rPr>
              <a:t>・・・・・・・・・・</a:t>
            </a:r>
            <a:endParaRPr lang="en-US" altLang="ja-JP" sz="1350" dirty="0">
              <a:solidFill>
                <a:schemeClr val="tx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953250" y="3723878"/>
            <a:ext cx="2190750" cy="1144818"/>
          </a:xfrm>
          <a:prstGeom prst="roundRect">
            <a:avLst/>
          </a:prstGeom>
          <a:solidFill>
            <a:srgbClr val="FF99FF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このあと、</a:t>
            </a:r>
            <a:r>
              <a:rPr lang="ja-JP" altLang="en-US" dirty="0" smtClean="0">
                <a:solidFill>
                  <a:schemeClr val="tx1"/>
                </a:solidFill>
              </a:rPr>
              <a:t>感</a:t>
            </a:r>
            <a:r>
              <a:rPr lang="ja-JP" altLang="en-US" dirty="0" err="1" smtClean="0">
                <a:solidFill>
                  <a:schemeClr val="tx1"/>
                </a:solidFill>
              </a:rPr>
              <a:t>そうを</a:t>
            </a:r>
            <a:r>
              <a:rPr lang="ja-JP" altLang="en-US" dirty="0">
                <a:solidFill>
                  <a:schemeClr val="tx1"/>
                </a:solidFill>
              </a:rPr>
              <a:t>みんな</a:t>
            </a:r>
            <a:r>
              <a:rPr lang="ja-JP" altLang="en-US" dirty="0" smtClean="0">
                <a:solidFill>
                  <a:schemeClr val="tx1"/>
                </a:solidFill>
              </a:rPr>
              <a:t>で　話し合いましょう</a:t>
            </a:r>
            <a:r>
              <a:rPr lang="ja-JP" altLang="en-US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4222" y="181067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latin typeface="AR Pマーカー体E" panose="040B0900000000000000" pitchFamily="50" charset="-128"/>
                <a:ea typeface="AR Pマーカー体E" panose="040B0900000000000000" pitchFamily="50" charset="-128"/>
              </a:rPr>
              <a:t>やってみよう②</a:t>
            </a:r>
            <a:endParaRPr kumimoji="1" lang="ja-JP" altLang="en-US" sz="2800" dirty="0">
              <a:latin typeface="AR Pマーカー体E" panose="040B0900000000000000" pitchFamily="50" charset="-128"/>
              <a:ea typeface="AR Pマーカー体E" panose="040B09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7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kaori\Pictures\img003993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293371"/>
            <a:ext cx="2659832" cy="2850129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7544" y="195486"/>
            <a:ext cx="8276456" cy="1102519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もっと  手話に  ついて  知りたい  ときは･･･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59" y="1779662"/>
            <a:ext cx="5014271" cy="230832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富山県聴覚障害者協会</a:t>
            </a:r>
            <a:endParaRPr lang="en-US" altLang="ja-JP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kumimoji="1" lang="ja-JP" alt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富山県聴覚障害者センター</a:t>
            </a:r>
            <a:endParaRPr kumimoji="1" lang="en-US" altLang="ja-JP" sz="2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　　・手話言語条例について</a:t>
            </a:r>
            <a:endParaRPr lang="en-US" altLang="ja-JP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　　・手話通訳について　など</a:t>
            </a:r>
            <a:endParaRPr lang="en-US" altLang="ja-JP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富山聴覚</a:t>
            </a:r>
            <a:r>
              <a:rPr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総合支援</a:t>
            </a:r>
            <a:r>
              <a:rPr lang="ja-JP" alt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学校</a:t>
            </a:r>
            <a:endParaRPr lang="en-US" altLang="ja-JP" sz="2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kumimoji="1" lang="ja-JP" alt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高岡聴覚総合</a:t>
            </a:r>
            <a:r>
              <a:rPr kumimoji="1"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支援</a:t>
            </a:r>
            <a:r>
              <a:rPr kumimoji="1" lang="ja-JP" alt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学校</a:t>
            </a:r>
            <a:endParaRPr kumimoji="1" lang="en-US" altLang="ja-JP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ja-JP" alt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　　・聴覚障害や手話について</a:t>
            </a:r>
            <a:endParaRPr lang="en-US" altLang="ja-JP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kumimoji="1" lang="ja-JP" alt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　　・聴覚</a:t>
            </a:r>
            <a:r>
              <a:rPr kumimoji="1" lang="ja-JP" alt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障害</a:t>
            </a:r>
            <a:r>
              <a:rPr kumimoji="1" lang="ja-JP" alt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のある子供たちの学校生活について　など</a:t>
            </a:r>
            <a:endParaRPr kumimoji="1" lang="ja-JP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7751" y="1382725"/>
            <a:ext cx="184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ホームページで調べて  みるのもいいね</a:t>
            </a:r>
            <a:endParaRPr kumimoji="1" lang="ja-JP" altLang="en-US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円形吹き出し 6"/>
          <p:cNvSpPr/>
          <p:nvPr/>
        </p:nvSpPr>
        <p:spPr>
          <a:xfrm>
            <a:off x="5983942" y="1203536"/>
            <a:ext cx="2254800" cy="1267358"/>
          </a:xfrm>
          <a:prstGeom prst="wedgeEllipseCallout">
            <a:avLst>
              <a:gd name="adj1" fmla="val -6316"/>
              <a:gd name="adj2" fmla="val 6542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70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ori\Pictures\img003993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595480"/>
            <a:ext cx="2202304" cy="2359867"/>
          </a:xfrm>
          <a:prstGeom prst="rect">
            <a:avLst/>
          </a:prstGeom>
          <a:noFill/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77" y="2503021"/>
            <a:ext cx="2390020" cy="239002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3" y="2383458"/>
            <a:ext cx="2683058" cy="2509583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23528" y="131995"/>
            <a:ext cx="3816424" cy="2215213"/>
          </a:xfrm>
          <a:prstGeom prst="wedgeEllipseCallout">
            <a:avLst>
              <a:gd name="adj1" fmla="val 41651"/>
              <a:gd name="adj2" fmla="val 62863"/>
            </a:avLst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メモを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2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書いて筆談 したり･･･</a:t>
            </a:r>
            <a:endParaRPr lang="ja-JP" altLang="en-US" sz="3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23928" y="195485"/>
            <a:ext cx="5040560" cy="2088232"/>
          </a:xfrm>
          <a:prstGeom prst="wedgeEllipseCallout">
            <a:avLst>
              <a:gd name="adj1" fmla="val -45285"/>
              <a:gd name="adj2" fmla="val 68201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顔</a:t>
            </a:r>
            <a:r>
              <a:rPr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</a:t>
            </a:r>
            <a:r>
              <a:rPr lang="ja-JP" altLang="en-US" sz="1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見て</a:t>
            </a:r>
            <a:r>
              <a:rPr lang="ja-JP" altLang="en-US" sz="1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はっきり　話したり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・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・・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48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11510"/>
            <a:ext cx="2224375" cy="235239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763688" y="3867894"/>
            <a:ext cx="6938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このスライド資料は、富山県教育委員会が作成したものです。</a:t>
            </a:r>
            <a:endParaRPr lang="en-US" altLang="ja-JP" dirty="0" smtClean="0"/>
          </a:p>
          <a:p>
            <a:r>
              <a:rPr kumimoji="1" lang="ja-JP" altLang="en-US" dirty="0" smtClean="0"/>
              <a:t>無断で転載したり、内容を変えて使用したりすることはご遠慮ください。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4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6418287" y="120533"/>
            <a:ext cx="2455090" cy="2899523"/>
            <a:chOff x="6418287" y="120533"/>
            <a:chExt cx="2455090" cy="2899523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8287" y="120533"/>
              <a:ext cx="2455090" cy="2899523"/>
            </a:xfrm>
            <a:prstGeom prst="rect">
              <a:avLst/>
            </a:prstGeom>
          </p:spPr>
        </p:pic>
        <p:sp>
          <p:nvSpPr>
            <p:cNvPr id="13" name="正方形/長方形 12"/>
            <p:cNvSpPr/>
            <p:nvPr/>
          </p:nvSpPr>
          <p:spPr bwMode="white">
            <a:xfrm>
              <a:off x="6876256" y="2655634"/>
              <a:ext cx="1703350" cy="3644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正方形/長方形 10"/>
          <p:cNvSpPr/>
          <p:nvPr/>
        </p:nvSpPr>
        <p:spPr bwMode="white">
          <a:xfrm>
            <a:off x="6411411" y="375861"/>
            <a:ext cx="612158" cy="214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Picture 2" descr="C:\Users\kaori\Pictures\yjimageZTE2XI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096894"/>
            <a:ext cx="2808312" cy="280831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43608" y="483338"/>
            <a:ext cx="5341068" cy="1613556"/>
          </a:xfrm>
          <a:prstGeom prst="wedgeEllipseCallout">
            <a:avLst>
              <a:gd name="adj1" fmla="val 56275"/>
              <a:gd name="adj2" fmla="val 14287"/>
            </a:avLst>
          </a:prstGeo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手話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</a:t>
            </a:r>
            <a:r>
              <a:rPr kumimoji="1" lang="ja-JP" altLang="en-US" sz="1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使う 人も</a:t>
            </a:r>
            <a:r>
              <a:rPr kumimoji="1" lang="en-US" altLang="ja-JP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kumimoji="1" lang="en-US" altLang="ja-JP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kumimoji="1" lang="ja-JP" altLang="en-US" sz="3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いるん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だよ。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69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雲 2"/>
          <p:cNvSpPr/>
          <p:nvPr/>
        </p:nvSpPr>
        <p:spPr>
          <a:xfrm>
            <a:off x="1115616" y="1203598"/>
            <a:ext cx="7128792" cy="187220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1635646"/>
            <a:ext cx="8229600" cy="857250"/>
          </a:xfrm>
        </p:spPr>
        <p:txBody>
          <a:bodyPr/>
          <a:lstStyle/>
          <a:p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『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手話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』</a:t>
            </a:r>
            <a:r>
              <a:rPr kumimoji="1" lang="ja-JP" altLang="en-US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って　なん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だろう？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47864" y="321982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くわしく知ろう</a:t>
            </a:r>
            <a:endParaRPr kumimoji="1" lang="ja-JP" altLang="en-US" sz="3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5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980" y="154653"/>
            <a:ext cx="8229600" cy="857250"/>
          </a:xfrm>
        </p:spPr>
        <p:txBody>
          <a:bodyPr/>
          <a:lstStyle/>
          <a:p>
            <a:pPr algn="l"/>
            <a:r>
              <a:rPr kumimoji="1" lang="ja-JP" altLang="en-US" dirty="0"/>
              <a:t>　　　</a:t>
            </a:r>
            <a:r>
              <a:rPr kumimoji="1" lang="en-US" altLang="ja-JP" dirty="0"/>
              <a:t>『</a:t>
            </a:r>
            <a:r>
              <a:rPr kumimoji="1" lang="ja-JP" altLang="en-US" dirty="0"/>
              <a:t>手話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は、</a:t>
            </a:r>
          </a:p>
        </p:txBody>
      </p:sp>
      <p:pic>
        <p:nvPicPr>
          <p:cNvPr id="4098" name="Picture 2" descr="C:\Users\kaori\Pictures\yjimageZTE2XI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8731" y="2931790"/>
            <a:ext cx="2162522" cy="1946498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5724128" y="3380561"/>
            <a:ext cx="2880320" cy="126498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いっしょに</a:t>
            </a:r>
            <a:endParaRPr lang="en-US" altLang="ja-JP" sz="2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行き</a:t>
            </a:r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ましょう</a:t>
            </a:r>
            <a:endParaRPr kumimoji="1" lang="en-US" altLang="ja-JP" sz="2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0" y="3720045"/>
            <a:ext cx="2664296" cy="702766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ありがとう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60748" y="1047761"/>
            <a:ext cx="7488832" cy="1446550"/>
          </a:xfrm>
          <a:prstGeom prst="rect">
            <a:avLst/>
          </a:prstGeom>
          <a:solidFill>
            <a:srgbClr val="FFFF66"/>
          </a:solidFill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ja-JP" altLang="en-US" sz="3200" dirty="0" err="1">
                <a:latin typeface="+mn-ea"/>
              </a:rPr>
              <a:t>ろう</a:t>
            </a:r>
            <a:r>
              <a:rPr lang="ja-JP" altLang="en-US" sz="3200" dirty="0">
                <a:latin typeface="+mn-ea"/>
              </a:rPr>
              <a:t>者</a:t>
            </a:r>
            <a:r>
              <a:rPr kumimoji="1" lang="ja-JP" altLang="en-US" sz="2800" dirty="0" smtClean="0">
                <a:latin typeface="+mn-ea"/>
              </a:rPr>
              <a:t>が</a:t>
            </a:r>
            <a:r>
              <a:rPr kumimoji="1" lang="ja-JP" altLang="en-US" sz="1400" dirty="0" smtClean="0">
                <a:latin typeface="+mn-ea"/>
              </a:rPr>
              <a:t>　</a:t>
            </a:r>
            <a:r>
              <a:rPr kumimoji="1" lang="ja-JP" altLang="en-US" sz="2800" dirty="0" smtClean="0">
                <a:latin typeface="+mn-ea"/>
              </a:rPr>
              <a:t>思いや</a:t>
            </a:r>
            <a:r>
              <a:rPr kumimoji="1" lang="ja-JP" altLang="en-US" sz="1400" dirty="0" smtClean="0">
                <a:latin typeface="+mn-ea"/>
              </a:rPr>
              <a:t>　</a:t>
            </a:r>
            <a:r>
              <a:rPr kumimoji="1" lang="ja-JP" altLang="en-US" sz="2800" dirty="0" smtClean="0">
                <a:latin typeface="+mn-ea"/>
              </a:rPr>
              <a:t>気持ち</a:t>
            </a:r>
            <a:r>
              <a:rPr kumimoji="1" lang="ja-JP" altLang="en-US" sz="2800" dirty="0">
                <a:latin typeface="+mn-ea"/>
              </a:rPr>
              <a:t>など</a:t>
            </a:r>
            <a:r>
              <a:rPr kumimoji="1" lang="ja-JP" altLang="en-US" sz="2800" dirty="0" smtClean="0">
                <a:latin typeface="+mn-ea"/>
              </a:rPr>
              <a:t>を</a:t>
            </a:r>
            <a:r>
              <a:rPr kumimoji="1" lang="ja-JP" altLang="en-US" sz="1400" dirty="0" smtClean="0">
                <a:latin typeface="+mn-ea"/>
              </a:rPr>
              <a:t>　</a:t>
            </a:r>
            <a:r>
              <a:rPr kumimoji="1" lang="ja-JP" altLang="en-US" sz="2800" dirty="0" smtClean="0">
                <a:latin typeface="+mn-ea"/>
              </a:rPr>
              <a:t>手</a:t>
            </a:r>
            <a:r>
              <a:rPr kumimoji="1" lang="ja-JP" altLang="en-US" sz="2800" dirty="0">
                <a:latin typeface="+mn-ea"/>
              </a:rPr>
              <a:t>の形</a:t>
            </a:r>
            <a:r>
              <a:rPr kumimoji="1" lang="ja-JP" altLang="en-US" sz="2800" dirty="0" smtClean="0">
                <a:latin typeface="+mn-ea"/>
              </a:rPr>
              <a:t>、</a:t>
            </a:r>
            <a:r>
              <a:rPr lang="ja-JP" altLang="en-US" sz="2800" dirty="0" smtClean="0">
                <a:latin typeface="+mn-ea"/>
              </a:rPr>
              <a:t>い</a:t>
            </a:r>
            <a:r>
              <a:rPr lang="ja-JP" altLang="en-US" sz="2800" dirty="0">
                <a:latin typeface="+mn-ea"/>
              </a:rPr>
              <a:t>ち</a:t>
            </a:r>
            <a:r>
              <a:rPr kumimoji="1" lang="ja-JP" altLang="en-US" sz="2800" dirty="0" smtClean="0">
                <a:latin typeface="+mn-ea"/>
              </a:rPr>
              <a:t>、</a:t>
            </a:r>
            <a:endParaRPr kumimoji="1" lang="en-US" altLang="ja-JP" sz="2800" dirty="0" smtClean="0">
              <a:latin typeface="+mn-ea"/>
            </a:endParaRPr>
          </a:p>
          <a:p>
            <a:r>
              <a:rPr kumimoji="1" lang="ja-JP" altLang="en-US" sz="2800" dirty="0" smtClean="0">
                <a:latin typeface="+mn-ea"/>
              </a:rPr>
              <a:t>動き</a:t>
            </a:r>
            <a:r>
              <a:rPr kumimoji="1" lang="ja-JP" altLang="en-US" sz="2800" dirty="0">
                <a:latin typeface="+mn-ea"/>
              </a:rPr>
              <a:t>、</a:t>
            </a:r>
            <a:r>
              <a:rPr kumimoji="1" lang="ja-JP" altLang="en-US" sz="2800" dirty="0" smtClean="0">
                <a:latin typeface="+mn-ea"/>
              </a:rPr>
              <a:t>そして</a:t>
            </a:r>
            <a:r>
              <a:rPr kumimoji="1" lang="ja-JP" altLang="en-US" sz="1400" dirty="0" smtClean="0">
                <a:latin typeface="+mn-ea"/>
              </a:rPr>
              <a:t>　</a:t>
            </a:r>
            <a:r>
              <a:rPr kumimoji="1" lang="ja-JP" altLang="en-US" sz="2800" dirty="0" smtClean="0">
                <a:latin typeface="+mn-ea"/>
              </a:rPr>
              <a:t>動きの</a:t>
            </a:r>
            <a:r>
              <a:rPr kumimoji="1" lang="ja-JP" altLang="en-US" sz="1400" dirty="0" smtClean="0">
                <a:latin typeface="+mn-ea"/>
              </a:rPr>
              <a:t>　</a:t>
            </a:r>
            <a:r>
              <a:rPr kumimoji="1" lang="ja-JP" altLang="en-US" sz="2800" dirty="0" smtClean="0">
                <a:latin typeface="+mn-ea"/>
              </a:rPr>
              <a:t>強弱や</a:t>
            </a:r>
            <a:r>
              <a:rPr kumimoji="1" lang="ja-JP" altLang="en-US" sz="1400" dirty="0" smtClean="0">
                <a:latin typeface="+mn-ea"/>
              </a:rPr>
              <a:t>　</a:t>
            </a:r>
            <a:r>
              <a:rPr kumimoji="1" lang="ja-JP" altLang="en-US" sz="2800" dirty="0" smtClean="0">
                <a:latin typeface="+mn-ea"/>
              </a:rPr>
              <a:t>顔の</a:t>
            </a:r>
            <a:r>
              <a:rPr kumimoji="1" lang="ja-JP" altLang="en-US" sz="1400" dirty="0" smtClean="0">
                <a:latin typeface="+mn-ea"/>
              </a:rPr>
              <a:t>　</a:t>
            </a:r>
            <a:r>
              <a:rPr kumimoji="1" lang="ja-JP" altLang="en-US" sz="2800" dirty="0" smtClean="0">
                <a:latin typeface="+mn-ea"/>
              </a:rPr>
              <a:t>表じょうも</a:t>
            </a:r>
            <a:endParaRPr kumimoji="1" lang="en-US" altLang="ja-JP" sz="2800" dirty="0" smtClean="0">
              <a:latin typeface="+mn-ea"/>
            </a:endParaRPr>
          </a:p>
          <a:p>
            <a:r>
              <a:rPr kumimoji="1" lang="ja-JP" altLang="en-US" sz="2800" dirty="0" smtClean="0">
                <a:latin typeface="+mn-ea"/>
              </a:rPr>
              <a:t>使って 表す、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+mn-ea"/>
              </a:rPr>
              <a:t>見る 言語</a:t>
            </a:r>
            <a:r>
              <a:rPr kumimoji="1" lang="ja-JP" altLang="en-US" sz="2800" dirty="0">
                <a:latin typeface="+mn-ea"/>
              </a:rPr>
              <a:t>（言葉）です。</a:t>
            </a:r>
            <a:endParaRPr kumimoji="1" lang="en-US" altLang="ja-JP" sz="2800" dirty="0">
              <a:latin typeface="+mn-e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13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6479878" y="2193669"/>
            <a:ext cx="2555776" cy="2808312"/>
            <a:chOff x="6479878" y="2193669"/>
            <a:chExt cx="2555776" cy="280831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9878" y="2193669"/>
              <a:ext cx="2555776" cy="2808312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 bwMode="white">
            <a:xfrm>
              <a:off x="6871163" y="4609496"/>
              <a:ext cx="1773206" cy="3529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正方形/長方形 11"/>
          <p:cNvSpPr/>
          <p:nvPr/>
        </p:nvSpPr>
        <p:spPr bwMode="white">
          <a:xfrm>
            <a:off x="6509388" y="2475772"/>
            <a:ext cx="637263" cy="208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Picture 2" descr="C:\Users\kaori\Pictures\yjimageZTE2XI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737" y="2821260"/>
            <a:ext cx="2088232" cy="1894093"/>
          </a:xfrm>
          <a:prstGeom prst="rect">
            <a:avLst/>
          </a:prstGeom>
          <a:noFill/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508010-34FB-4A08-B955-297260698C9F}"/>
              </a:ext>
            </a:extLst>
          </p:cNvPr>
          <p:cNvSpPr txBox="1"/>
          <p:nvPr/>
        </p:nvSpPr>
        <p:spPr>
          <a:xfrm>
            <a:off x="2763098" y="2836787"/>
            <a:ext cx="3969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聞こえない人・聞こえにくい人の</a:t>
            </a:r>
            <a:r>
              <a:rPr kumimoji="1" lang="ja-JP" altLang="en-US" sz="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中には、</a:t>
            </a:r>
            <a:endParaRPr kumimoji="1" lang="en-US" altLang="ja-JP" sz="1600" dirty="0" smtClean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  </a:t>
            </a:r>
            <a:r>
              <a:rPr lang="ja-JP" altLang="en-US" sz="800" dirty="0" err="1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ほちょ</a:t>
            </a:r>
            <a:r>
              <a:rPr lang="ja-JP" altLang="en-US" sz="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うき</a:t>
            </a:r>
            <a:endParaRPr lang="en-US" altLang="ja-JP" sz="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補聴器 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など</a:t>
            </a:r>
            <a:r>
              <a:rPr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 つ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けて</a:t>
            </a:r>
            <a:r>
              <a:rPr kumimoji="1" lang="ja-JP" altLang="en-US" sz="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聞いている 人、</a:t>
            </a:r>
            <a:endParaRPr kumimoji="1" lang="en-US" altLang="ja-JP" sz="1600" dirty="0" smtClean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補聴器を</a:t>
            </a:r>
            <a:r>
              <a:rPr kumimoji="1" lang="ja-JP" altLang="en-US" sz="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使わない 人、声を</a:t>
            </a:r>
            <a:r>
              <a:rPr kumimoji="1" lang="ja-JP" altLang="en-US" sz="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出せる 人、</a:t>
            </a:r>
            <a:endParaRPr kumimoji="1" lang="en-US" altLang="ja-JP" sz="1600" dirty="0" smtClean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声を</a:t>
            </a:r>
            <a:r>
              <a:rPr kumimoji="1" lang="ja-JP" altLang="en-US" sz="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出さない</a:t>
            </a:r>
            <a:r>
              <a:rPr kumimoji="1" lang="ja-JP" altLang="en-US" sz="1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人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、手話を</a:t>
            </a:r>
            <a:r>
              <a:rPr kumimoji="1" lang="ja-JP" altLang="en-US" sz="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知らない 人など、いろいろな 人が</a:t>
            </a:r>
            <a:r>
              <a:rPr kumimoji="1" lang="ja-JP" altLang="en-US" sz="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1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いるんだ</a:t>
            </a:r>
            <a:r>
              <a:rPr kumimoji="1" lang="ja-JP" altLang="en-US" sz="16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よ</a:t>
            </a:r>
            <a:r>
              <a:rPr kumimoji="1" lang="ja-JP" altLang="en-US" sz="1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。</a:t>
            </a: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2316913" y="2427734"/>
            <a:ext cx="4464496" cy="2209786"/>
          </a:xfrm>
          <a:prstGeom prst="wedgeEllipseCallout">
            <a:avLst>
              <a:gd name="adj1" fmla="val 57671"/>
              <a:gd name="adj2" fmla="val 14324"/>
            </a:avLst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/>
            </a:r>
            <a:br>
              <a:rPr lang="en-US" altLang="ja-JP" sz="2800" dirty="0" smtClean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endParaRPr lang="ja-JP" altLang="en-US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1813" y="556861"/>
            <a:ext cx="8634696" cy="1384995"/>
          </a:xfrm>
          <a:prstGeom prst="rect">
            <a:avLst/>
          </a:prstGeom>
          <a:solidFill>
            <a:srgbClr val="FFFF66"/>
          </a:solidFill>
        </p:spPr>
        <p:txBody>
          <a:bodyPr wrap="square" rtlCol="0" anchor="ctr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「</a:t>
            </a:r>
            <a:r>
              <a:rPr lang="ja-JP" altLang="en-US" sz="2800" dirty="0" err="1">
                <a:solidFill>
                  <a:srgbClr val="FF0000"/>
                </a:solidFill>
              </a:rPr>
              <a:t>ろう</a:t>
            </a:r>
            <a:r>
              <a:rPr lang="ja-JP" altLang="en-US" sz="2800" dirty="0">
                <a:solidFill>
                  <a:srgbClr val="FF0000"/>
                </a:solidFill>
              </a:rPr>
              <a:t>者」</a:t>
            </a:r>
            <a:r>
              <a:rPr lang="ja-JP" altLang="en-US" sz="2800" dirty="0"/>
              <a:t>は、</a:t>
            </a:r>
            <a:r>
              <a:rPr lang="ja-JP" altLang="en-US" sz="2800" dirty="0" smtClean="0"/>
              <a:t>聞こえない</a:t>
            </a:r>
            <a:r>
              <a:rPr lang="ja-JP" altLang="en-US" sz="1400" dirty="0" smtClean="0"/>
              <a:t>　</a:t>
            </a:r>
            <a:r>
              <a:rPr lang="ja-JP" altLang="en-US" sz="2800" dirty="0" smtClean="0"/>
              <a:t>人</a:t>
            </a:r>
            <a:r>
              <a:rPr lang="ja-JP" altLang="en-US" sz="2800" dirty="0"/>
              <a:t>・</a:t>
            </a:r>
            <a:r>
              <a:rPr lang="ja-JP" altLang="en-US" sz="2800" dirty="0" smtClean="0"/>
              <a:t>聞こえにくい</a:t>
            </a:r>
            <a:r>
              <a:rPr lang="ja-JP" altLang="en-US" sz="1400" dirty="0" smtClean="0"/>
              <a:t>　</a:t>
            </a:r>
            <a:r>
              <a:rPr lang="ja-JP" altLang="en-US" sz="2800" dirty="0" smtClean="0"/>
              <a:t>人</a:t>
            </a:r>
            <a:r>
              <a:rPr lang="ja-JP" altLang="en-US" sz="2800" dirty="0"/>
              <a:t>たちの</a:t>
            </a:r>
            <a:r>
              <a:rPr lang="ja-JP" altLang="en-US" sz="1400" dirty="0"/>
              <a:t>　</a:t>
            </a:r>
            <a:r>
              <a:rPr lang="ja-JP" altLang="en-US" sz="2800" dirty="0"/>
              <a:t>中で、手話を</a:t>
            </a:r>
            <a:r>
              <a:rPr lang="ja-JP" altLang="en-US" sz="1400" dirty="0"/>
              <a:t>　</a:t>
            </a:r>
            <a:r>
              <a:rPr lang="ja-JP" altLang="en-US" sz="2800" dirty="0"/>
              <a:t>言語</a:t>
            </a:r>
            <a:r>
              <a:rPr lang="ja-JP" altLang="en-US" sz="2800" dirty="0" smtClean="0"/>
              <a:t>と して</a:t>
            </a:r>
            <a:r>
              <a:rPr lang="ja-JP" altLang="en-US" sz="2800" dirty="0"/>
              <a:t>、また　コミュニケーションの</a:t>
            </a:r>
            <a:r>
              <a:rPr lang="ja-JP" altLang="en-US" sz="1400" dirty="0"/>
              <a:t>　</a:t>
            </a:r>
            <a:r>
              <a:rPr lang="ja-JP" altLang="en-US" sz="2800" dirty="0" smtClean="0"/>
              <a:t>方ほうと</a:t>
            </a:r>
            <a:endParaRPr lang="en-US" altLang="ja-JP" sz="2800" dirty="0" smtClean="0"/>
          </a:p>
          <a:p>
            <a:r>
              <a:rPr lang="ja-JP" altLang="en-US" sz="2800" dirty="0" smtClean="0"/>
              <a:t>して</a:t>
            </a:r>
            <a:r>
              <a:rPr lang="ja-JP" altLang="en-US" sz="1400" dirty="0"/>
              <a:t>　</a:t>
            </a:r>
            <a:r>
              <a:rPr lang="ja-JP" altLang="en-US" sz="2800" dirty="0" smtClean="0"/>
              <a:t>使って いる 人</a:t>
            </a:r>
            <a:r>
              <a:rPr lang="ja-JP" altLang="en-US" sz="2800" dirty="0"/>
              <a:t>たちです</a:t>
            </a:r>
            <a:r>
              <a:rPr lang="ja-JP" altLang="en-US" sz="2800" dirty="0" smtClean="0"/>
              <a:t>。</a:t>
            </a:r>
            <a:endParaRPr kumimoji="1" lang="ja-JP" altLang="en-US" sz="28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B41C-2344-4144-88D5-43A525CA08E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0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5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1560</Words>
  <Application>Microsoft Office PowerPoint</Application>
  <PresentationFormat>画面に合わせる (16:9)</PresentationFormat>
  <Paragraphs>208</Paragraphs>
  <Slides>50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9" baseType="lpstr">
      <vt:lpstr>Calibri</vt:lpstr>
      <vt:lpstr>游ゴシック</vt:lpstr>
      <vt:lpstr>ＭＳ Ｐゴシック</vt:lpstr>
      <vt:lpstr>AR Pマーカー体E</vt:lpstr>
      <vt:lpstr>HG創英角ﾎﾟｯﾌﾟ体</vt:lpstr>
      <vt:lpstr>HGP創英角ﾎﾟｯﾌﾟ体</vt:lpstr>
      <vt:lpstr>AR P丸ゴシック体E</vt:lpstr>
      <vt:lpstr>Arial</vt:lpstr>
      <vt:lpstr>Office テーマ</vt:lpstr>
      <vt:lpstr>みんなで 手話を 知ろう 手話を 学ぼう</vt:lpstr>
      <vt:lpstr>PowerPoint プレゼンテーション</vt:lpstr>
      <vt:lpstr>PowerPoint プレゼンテーション</vt:lpstr>
      <vt:lpstr>PowerPoint プレゼンテーション</vt:lpstr>
      <vt:lpstr>顔を　見て　はっきり　話したり・・・</vt:lpstr>
      <vt:lpstr>手話を　使う 人も いるんだよ。</vt:lpstr>
      <vt:lpstr>『手話』って　なんだろう？</vt:lpstr>
      <vt:lpstr>　　　『手話』は、</vt:lpstr>
      <vt:lpstr>PowerPoint プレゼンテーション</vt:lpstr>
      <vt:lpstr>2018年（平成30年）4月1日 　　　　と　　やま　　けん　　しゅ　　わ　　げん　　ご　　じょう　　れい 『富山県手話言語条例』が スタートしたよ。</vt:lpstr>
      <vt:lpstr>どうして　手話言語条例が 作られたの？</vt:lpstr>
      <vt:lpstr>PowerPoint プレゼンテーション</vt:lpstr>
      <vt:lpstr>『富山県手話言語条例』が　さだめられた　ことで、聞こえない 人・聞こえにくい 人たちへの　理かいを　深め、手話言語を　広めるための　活動が　始まって　 いるんだよ。</vt:lpstr>
      <vt:lpstr>『富山県手話言語条例』の理念（考え）とは、</vt:lpstr>
      <vt:lpstr>『富山県手話言語条例』で  さだめられた 私たちの  役わりは、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手話を 使って みよう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こんなとき あるね。 どうして？ どうしたら いい？</vt:lpstr>
      <vt:lpstr>あっ、○○ちゃんだ！</vt:lpstr>
      <vt:lpstr>○○ちゃん、おはよう！</vt:lpstr>
      <vt:lpstr>えっ、行っちゃった・・・</vt:lpstr>
      <vt:lpstr>聞こえなかった だけなの。</vt:lpstr>
      <vt:lpstr>まわりに お友だちが いたら、</vt:lpstr>
      <vt:lpstr>校内放送の 音声に よる 連らく内ようは分からない ことが 多いです。</vt:lpstr>
      <vt:lpstr>聞こえにくい 人は、補聴器などを　つけて いても なかなか　聞き取れない　ことが　あります。</vt:lpstr>
      <vt:lpstr>分からなくて、何度も　聞き返す　ことが あるけれど、おこらずに　教えてね。</vt:lpstr>
      <vt:lpstr>大事な　連らくは、書いて　つたえると、聞き まちがいや　聞き落としが　なく　つたわります。</vt:lpstr>
      <vt:lpstr>ざつ音が 多いと、話を 聞き取れません。</vt:lpstr>
      <vt:lpstr>教室が　ザワザワ　している　だけでも、 話は　聞き取り　にくく　なります。</vt:lpstr>
      <vt:lpstr>小さな 声は、分かりにくいです。</vt:lpstr>
      <vt:lpstr>近くで、顔を 見て、ふつうに　話してください。</vt:lpstr>
      <vt:lpstr>一番　大切な　ことは・・・</vt:lpstr>
      <vt:lpstr>聞こえない 人の　気持ちを　知りつたえたいと　思う　気持ちだよ</vt:lpstr>
      <vt:lpstr>声を　出さないで　会話してみよう</vt:lpstr>
      <vt:lpstr>ヘッドホンなどを　つけて　話し合いに　さんかしてみよう</vt:lpstr>
      <vt:lpstr>もっと  手話に  ついて  知りたい  ときは･･･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手話 と ともだち</dc:title>
  <dc:creator>藤田　美智子</dc:creator>
  <cp:lastModifiedBy>富山県</cp:lastModifiedBy>
  <cp:revision>104</cp:revision>
  <cp:lastPrinted>2020-03-29T03:06:36Z</cp:lastPrinted>
  <dcterms:modified xsi:type="dcterms:W3CDTF">2020-03-30T23:51:22Z</dcterms:modified>
</cp:coreProperties>
</file>